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0" r:id="rId1"/>
    <p:sldMasterId id="2147483673" r:id="rId2"/>
  </p:sldMasterIdLst>
  <p:notesMasterIdLst>
    <p:notesMasterId r:id="rId11"/>
  </p:notesMasterIdLst>
  <p:handoutMasterIdLst>
    <p:handoutMasterId r:id="rId12"/>
  </p:handoutMasterIdLst>
  <p:sldIdLst>
    <p:sldId id="256" r:id="rId3"/>
    <p:sldId id="301" r:id="rId4"/>
    <p:sldId id="257" r:id="rId5"/>
    <p:sldId id="302" r:id="rId6"/>
    <p:sldId id="299" r:id="rId7"/>
    <p:sldId id="260" r:id="rId8"/>
    <p:sldId id="268" r:id="rId9"/>
    <p:sldId id="281" r:id="rId10"/>
  </p:sldIdLst>
  <p:sldSz cx="9144000" cy="5143500" type="screen16x9"/>
  <p:notesSz cx="6858000" cy="9144000"/>
  <p:embeddedFontLst>
    <p:embeddedFont>
      <p:font typeface="Catamaran Light" pitchFamily="2" charset="77"/>
      <p:regular r:id="rId13"/>
      <p:bold r:id="rId14"/>
    </p:embeddedFont>
    <p:embeddedFont>
      <p:font typeface="Catamaran Medium" pitchFamily="2" charset="77"/>
      <p:regular r:id="rId15"/>
      <p:bold r:id="rId16"/>
    </p:embeddedFont>
    <p:embeddedFont>
      <p:font typeface="Livvic" pitchFamily="2" charset="77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zione predefinita" id="{E2D59333-D301-4F77-8A70-840CCC242D42}">
          <p14:sldIdLst>
            <p14:sldId id="256"/>
            <p14:sldId id="301"/>
            <p14:sldId id="257"/>
            <p14:sldId id="302"/>
            <p14:sldId id="299"/>
            <p14:sldId id="260"/>
            <p14:sldId id="268"/>
            <p14:sldId id="281"/>
          </p14:sldIdLst>
        </p14:section>
        <p14:section name="Sezione senza titolo" id="{FF7C879B-EF18-4D20-BF34-93C60BDDD55D}">
          <p14:sldIdLst/>
        </p14:section>
      </p14:sectionLst>
    </p:ex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8A84"/>
    <a:srgbClr val="F0DB4F"/>
    <a:srgbClr val="D03232"/>
    <a:srgbClr val="3877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4DCA4C-25B2-0805-5F56-C8219F0E41B2}" v="118" dt="2024-09-20T08:33:49.680"/>
    <p1510:client id="{68E1C784-9898-805A-0FBA-62A33E2E398F}" v="228" dt="2024-09-20T08:17:15.804"/>
    <p1510:client id="{693B7C12-33E2-7D58-49E5-3BC9826219FE}" v="866" dt="2024-09-20T11:12:38.332"/>
    <p1510:client id="{B4A3BD25-9BA2-5CA0-D6A0-444FD4622B09}" v="61" dt="2024-09-20T08:00:02.603"/>
    <p1510:client id="{C21B551D-072C-4FD1-AD81-76C047E0071B}" v="3100" dt="2024-09-20T11:42:09.401"/>
  </p1510:revLst>
</p1510:revInfo>
</file>

<file path=ppt/tableStyles.xml><?xml version="1.0" encoding="utf-8"?>
<a:tblStyleLst xmlns:a="http://schemas.openxmlformats.org/drawingml/2006/main" def="{7B137AE6-B51C-4AB9-83DB-910A8FE2CAF8}">
  <a:tblStyle styleId="{7B137AE6-B51C-4AB9-83DB-910A8FE2CA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58"/>
  </p:normalViewPr>
  <p:slideViewPr>
    <p:cSldViewPr snapToGrid="0">
      <p:cViewPr varScale="1">
        <p:scale>
          <a:sx n="154" d="100"/>
          <a:sy n="154" d="100"/>
        </p:scale>
        <p:origin x="584" y="192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D49FC7BC-E62B-3DB5-9E95-72F172B76B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51F1573-7EC5-8E1D-74F9-2F453C5B148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1F4DC-8CFD-4952-A1BA-2420AA68610E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A1B3C74-FC7E-D579-3EF0-764E4073A8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81A09B0-74C1-E490-CF5A-2E48FE41D6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20396F-AF65-4749-8542-DE198FAE186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7972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hello, we are the green team, I am </a:t>
            </a:r>
            <a:r>
              <a:rPr lang="en-US" err="1"/>
              <a:t>alessandro</a:t>
            </a:r>
            <a:r>
              <a:rPr lang="en-US"/>
              <a:t>, he is daniele, </a:t>
            </a:r>
            <a:r>
              <a:rPr lang="en-US" err="1"/>
              <a:t>leonardo</a:t>
            </a:r>
            <a:r>
              <a:rPr lang="en-US"/>
              <a:t> and </a:t>
            </a:r>
            <a:r>
              <a:rPr lang="en-US" err="1"/>
              <a:t>philip</a:t>
            </a:r>
            <a:r>
              <a:rPr lang="en-US"/>
              <a:t>, and as you can read in the title slide our creative lab project is called heads up!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3e13d9a7e_0_5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3e13d9a7e_0_5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First of all, I would like to quickly introduce the group, taking the opportunity to thank my mates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89728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3e13d9a7e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3e13d9a7e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okay, let's start presenting the problem that lead us to develop this creative lab project,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Today people’s and especially student’s attention span is very feeble and short.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here we have some titles from very famous newspapers around the world, such as the </a:t>
            </a:r>
            <a:r>
              <a:rPr lang="en-US" err="1"/>
              <a:t>cnn</a:t>
            </a:r>
            <a:r>
              <a:rPr lang="en-US"/>
              <a:t>, the guardian, </a:t>
            </a:r>
            <a:r>
              <a:rPr lang="en-US" err="1"/>
              <a:t>cbs</a:t>
            </a:r>
            <a:r>
              <a:rPr lang="en-US"/>
              <a:t> news and the new York post that shows how the problem is widespread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So basically our solution is a pose-based human attention estimation system as you can see here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46239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3e13d9a7e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3e13d9a7e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now let's talk about the implementation, so we start by capturing the image of the audience through the webcam, after which the </a:t>
            </a:r>
            <a:r>
              <a:rPr lang="en-US" err="1"/>
              <a:t>fpga</a:t>
            </a:r>
            <a:r>
              <a:rPr lang="en-US"/>
              <a:t> recognizes the people, the data is sent to a local </a:t>
            </a:r>
            <a:r>
              <a:rPr lang="en-US" err="1"/>
              <a:t>server.the</a:t>
            </a:r>
            <a:r>
              <a:rPr lang="en-US"/>
              <a:t> server estimates the pose and calculates the attention of each participant and then calculates the average global audience attention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02567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158d5a3ec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158d5a3ec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person recognition is performed through the </a:t>
            </a:r>
            <a:r>
              <a:rPr lang="en-US" sz="1050" err="1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cnn</a:t>
            </a:r>
            <a:r>
              <a:rPr lang="en-US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yolov3 which recognizes objects, subsequently filtered by the label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pose estimation, on the other hand, is performed through the </a:t>
            </a:r>
            <a:r>
              <a:rPr lang="en-US" sz="1050" err="1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movenet</a:t>
            </a:r>
            <a:r>
              <a:rPr lang="en-US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neural network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3e13d9a7e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3e13d9a7e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To conclude, some future extensions of </a:t>
            </a:r>
            <a:r>
              <a:rPr lang="it-IT" err="1"/>
              <a:t>this</a:t>
            </a:r>
            <a:r>
              <a:rPr lang="it-IT"/>
              <a:t> for </a:t>
            </a:r>
            <a:r>
              <a:rPr lang="it-IT" err="1"/>
              <a:t>this</a:t>
            </a:r>
            <a:r>
              <a:rPr lang="it-IT"/>
              <a:t> project </a:t>
            </a:r>
            <a:r>
              <a:rPr lang="it-IT" err="1"/>
              <a:t>could</a:t>
            </a:r>
            <a:r>
              <a:rPr lang="it-IT"/>
              <a:t> be the </a:t>
            </a:r>
            <a:r>
              <a:rPr lang="it-IT" err="1"/>
              <a:t>followings</a:t>
            </a:r>
            <a:r>
              <a:rPr lang="it-IT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First of </a:t>
            </a:r>
            <a:r>
              <a:rPr lang="it-IT" err="1"/>
              <a:t>all</a:t>
            </a:r>
            <a:r>
              <a:rPr lang="it-IT"/>
              <a:t> </a:t>
            </a:r>
            <a:r>
              <a:rPr lang="it-IT" err="1"/>
              <a:t>we</a:t>
            </a:r>
            <a:r>
              <a:rPr lang="it-IT"/>
              <a:t> </a:t>
            </a:r>
            <a:r>
              <a:rPr lang="it-IT" err="1"/>
              <a:t>want</a:t>
            </a:r>
            <a:r>
              <a:rPr lang="it-IT"/>
              <a:t> to </a:t>
            </a:r>
            <a:r>
              <a:rPr lang="it-IT" err="1"/>
              <a:t>improve</a:t>
            </a:r>
            <a:r>
              <a:rPr lang="it-IT"/>
              <a:t> the </a:t>
            </a:r>
            <a:r>
              <a:rPr lang="it-IT" err="1"/>
              <a:t>attention</a:t>
            </a:r>
            <a:r>
              <a:rPr lang="it-IT"/>
              <a:t> </a:t>
            </a:r>
            <a:r>
              <a:rPr lang="it-IT" err="1"/>
              <a:t>detection</a:t>
            </a:r>
            <a:r>
              <a:rPr lang="it-IT"/>
              <a:t> </a:t>
            </a:r>
            <a:r>
              <a:rPr lang="it-IT" err="1"/>
              <a:t>algorithm</a:t>
            </a:r>
            <a:r>
              <a:rPr lang="it-IT"/>
              <a:t> to </a:t>
            </a:r>
            <a:r>
              <a:rPr lang="it-IT" err="1"/>
              <a:t>increase</a:t>
            </a:r>
            <a:r>
              <a:rPr lang="it-IT"/>
              <a:t> the </a:t>
            </a:r>
            <a:r>
              <a:rPr lang="it-IT" err="1"/>
              <a:t>accuracy</a:t>
            </a:r>
            <a:r>
              <a:rPr lang="it-IT"/>
              <a:t> of the estimate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err="1"/>
              <a:t>Then</a:t>
            </a:r>
            <a:r>
              <a:rPr lang="it-IT"/>
              <a:t> </a:t>
            </a:r>
            <a:r>
              <a:rPr lang="it-IT" err="1"/>
              <a:t>we</a:t>
            </a:r>
            <a:r>
              <a:rPr lang="it-IT"/>
              <a:t> are planning to </a:t>
            </a:r>
            <a:r>
              <a:rPr lang="it-IT" err="1"/>
              <a:t>move</a:t>
            </a:r>
            <a:r>
              <a:rPr lang="it-IT"/>
              <a:t> </a:t>
            </a:r>
            <a:r>
              <a:rPr lang="it-IT" err="1"/>
              <a:t>all</a:t>
            </a:r>
            <a:r>
              <a:rPr lang="it-IT"/>
              <a:t> the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30A63B-F3C5-387D-B81B-2E245F0C3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0F480AC-9137-174F-F688-C832ACDB71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5840D5F-EE95-AD5D-22D9-040A77A0EA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FE31E47-E72A-BE9A-6E8B-FE98D2B25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65E5200-DE9F-4B41-4A31-BE706C5DD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E297DB7-0A43-0AC6-B470-FC97B4E4B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193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6265CA-4803-876E-82A8-6D2DAFAF8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F396F99-0729-05BE-DCB2-321292D93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4B54A81-599B-8B3F-A09F-7EF8A9722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8D9D6C5-CAF6-AFC8-3BB8-A12A875C1B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A8AC53B-E2E7-699A-4DDB-F3BAFE1720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E6AEB73-8BC0-F21F-8241-7F46A3C1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B143CF5-17F5-BC44-38BE-A72625437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7E1B738-99C4-3C6C-4A33-09A0E6279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4810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0792CD-1F36-3354-9B9B-87222E147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724136E-E93A-7FCF-04D7-EA0FA497C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3070331-A6F2-8665-B8E4-6CC06B7DD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3C2BF93-13EB-520D-C839-B8E932367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3581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B9432A2-7159-EF86-189D-4EDDA8FF0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735C329-6DBC-78EE-F546-5F6B23591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BDBE65A-E1C5-C97A-3F22-A95ADADCD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0232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0C1EB4-DE6A-708D-ABE6-7A41C2C29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A43C38-9509-64DA-3654-274DF15B2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FC82A1F-4566-2447-D3D6-07D0761B42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DEF894D-749C-B34C-E00F-C35443D65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6559F20-4C0C-2531-ADE7-C0BBEAA3E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F8F563C-5BB4-8C59-D34A-F9AD1A15D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38280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95EFA9-0B16-E2E5-7FEC-08CF0357C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85BB44A-A6D7-5B95-0657-43F85EA69A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5B11FC0-245C-C600-01C6-50B11FFE0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E0563BD-CCF9-F242-6281-4A17890B4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07C5125-C9F0-7D3E-8592-895DA7D6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91BA393-8497-80C0-08D7-7DF5DE7C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338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A4166D-CAAD-EB14-E69B-19744DAE1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DF09065-1110-EEB2-580E-1ABCAF93B5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E3CFD77-0238-9038-5701-14B9691BE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AB668BC-3CE8-AC84-F300-B65112B41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4B010C3-7E0B-E728-794E-AB7EB2BD7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94111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74CDD14-65F8-C19E-D7A5-6AAAACCD1E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60C7C91-F735-FDFC-CAD7-8B880DA1B5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9C6F7EE-3FD5-691A-790F-70FD63ECF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C787ABA-FF62-8BC5-71F9-D65F01D83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6AB35E1-3879-4E59-9E92-A28FD340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0821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Four columns 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ctrTitle" idx="2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 idx="6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7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8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Six 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2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3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ctrTitle" idx="4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5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ctrTitle" idx="6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ctrTitle" idx="7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ctrTitle" idx="9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ctrTitle" idx="14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Title + text 6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AC7016-5EF8-112F-D42D-F15497C5B8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5520376-CAAE-6E5B-E5B3-1C46C86CE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C0C955A-A888-0D45-0A62-7E01084F8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E5CC3E2-1DCD-51C2-7694-61E6FFA9C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45030C7-2A4E-8659-A291-ACCC8A48E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939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B30649-C387-ECD5-CB37-ABD27CE84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10203B1-BF1C-B507-05BC-B82D15D6D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DA95076-B953-C119-F8C7-CE578A11F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FEE6912-1C7C-B62D-81F9-2D4BFDCF2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8F964F-A5E4-2B0E-FE7F-14241C888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6053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825DB5-D086-197E-177E-38233E80C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FC99809-F87D-2CEA-F455-2AE1F711E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37F8FD-7403-8AAB-DC11-A33CC278F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C710460-8D14-76CC-A2D8-BCD69B787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A84D5D9-535D-534E-B012-0A55FE32B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8840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4F057F26-79CA-3300-D77E-0AFD42C738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C69400-16D1-4D02-9993-24610AF77833}" type="slidenum">
              <a:rPr lang="it-IT" smtClean="0"/>
              <a:t>‹#›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65A916C-A25F-3C3B-D916-7B38A6E8A1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9" r:id="rId4"/>
    <p:sldLayoutId id="2147483660" r:id="rId5"/>
    <p:sldLayoutId id="2147483665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4CEEC50-A674-C6B1-9FE5-9DD5C83AD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2834068-0C3F-9701-89DC-B26BE4DD32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7AD7006-D077-66C7-23EC-FBFE0D4A5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4F1FEF-85B4-4586-907A-B49594466F8C}" type="datetimeFigureOut">
              <a:rPr lang="it-IT" smtClean="0"/>
              <a:t>22/09/24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EA7711-8E76-A7A0-AC5F-420A9565C6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F72F91-7ADA-F7F7-3306-E7A600B304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794E4F-7C85-4136-A430-FE82D9809A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4911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2.jpe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6" descr="Immagine che contiene arredo, tavolo, calzature, vestiti&#10;&#10;Descrizione generata automaticamente"/>
          <p:cNvPicPr preferRelativeResize="0"/>
          <p:nvPr/>
        </p:nvPicPr>
        <p:blipFill rotWithShape="1">
          <a:blip r:embed="rId3"/>
          <a:srcRect l="11508" r="11508"/>
          <a:stretch/>
        </p:blipFill>
        <p:spPr>
          <a:xfrm flipH="1">
            <a:off x="2214592" y="0"/>
            <a:ext cx="692940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6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chemeClr val="accent1">
              <a:alpha val="86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sp>
        <p:nvSpPr>
          <p:cNvPr id="130" name="Google Shape;130;p26"/>
          <p:cNvSpPr txBox="1">
            <a:spLocks noGrp="1"/>
          </p:cNvSpPr>
          <p:nvPr>
            <p:ph type="ctrTitle"/>
          </p:nvPr>
        </p:nvSpPr>
        <p:spPr>
          <a:xfrm>
            <a:off x="891932" y="1282340"/>
            <a:ext cx="4432686" cy="975784"/>
          </a:xfrm>
          <a:prstGeom prst="rect">
            <a:avLst/>
          </a:prstGeom>
        </p:spPr>
        <p:txBody>
          <a:bodyPr spcFirstLastPara="1" vert="horz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6000">
                <a:solidFill>
                  <a:schemeClr val="lt1"/>
                </a:solidFill>
              </a:rPr>
              <a:t>HEADS UP!</a:t>
            </a:r>
            <a:endParaRPr lang="it-IT" sz="600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31" name="Google Shape;131;p26"/>
          <p:cNvSpPr/>
          <p:nvPr/>
        </p:nvSpPr>
        <p:spPr>
          <a:xfrm rot="-5400000" flipH="1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7DD0BD6-C1F7-4C25-484C-AE2077E3D001}"/>
              </a:ext>
            </a:extLst>
          </p:cNvPr>
          <p:cNvSpPr txBox="1"/>
          <p:nvPr/>
        </p:nvSpPr>
        <p:spPr>
          <a:xfrm>
            <a:off x="889206" y="2275683"/>
            <a:ext cx="4523483" cy="1261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600" b="1" err="1">
                <a:solidFill>
                  <a:schemeClr val="lt1"/>
                </a:solidFill>
                <a:latin typeface="Livvic"/>
              </a:rPr>
              <a:t>We</a:t>
            </a:r>
            <a:r>
              <a:rPr lang="it-IT" sz="3600" b="1">
                <a:solidFill>
                  <a:schemeClr val="lt1"/>
                </a:solidFill>
                <a:latin typeface="Livvic"/>
              </a:rPr>
              <a:t> know </a:t>
            </a:r>
            <a:r>
              <a:rPr lang="it-IT" sz="3600" b="1" err="1">
                <a:solidFill>
                  <a:schemeClr val="lt1"/>
                </a:solidFill>
                <a:latin typeface="Livvic"/>
              </a:rPr>
              <a:t>when</a:t>
            </a:r>
            <a:r>
              <a:rPr lang="it-IT" sz="3600" b="1">
                <a:solidFill>
                  <a:schemeClr val="lt1"/>
                </a:solidFill>
                <a:latin typeface="Livvic"/>
              </a:rPr>
              <a:t> </a:t>
            </a:r>
            <a:r>
              <a:rPr lang="it-IT" sz="3600" b="1" err="1">
                <a:solidFill>
                  <a:schemeClr val="lt1"/>
                </a:solidFill>
                <a:latin typeface="Livvic"/>
              </a:rPr>
              <a:t>you</a:t>
            </a:r>
            <a:r>
              <a:rPr lang="it-IT" sz="3600" b="1">
                <a:solidFill>
                  <a:schemeClr val="lt1"/>
                </a:solidFill>
                <a:latin typeface="Livvic"/>
              </a:rPr>
              <a:t> are </a:t>
            </a:r>
            <a:r>
              <a:rPr lang="it-IT" sz="3600" b="1" err="1">
                <a:solidFill>
                  <a:schemeClr val="lt1"/>
                </a:solidFill>
                <a:latin typeface="Livvic"/>
              </a:rPr>
              <a:t>zoned</a:t>
            </a:r>
            <a:r>
              <a:rPr lang="it-IT" sz="3600" b="1">
                <a:solidFill>
                  <a:schemeClr val="lt1"/>
                </a:solidFill>
                <a:latin typeface="Livvic"/>
              </a:rPr>
              <a:t> out</a:t>
            </a:r>
            <a:r>
              <a:rPr lang="it-IT" sz="4000" b="1">
                <a:solidFill>
                  <a:schemeClr val="lt1"/>
                </a:solidFill>
                <a:latin typeface="Livvic"/>
              </a:rPr>
              <a:t> 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386F33D-05E5-195A-3611-21B19EBA5274}"/>
              </a:ext>
            </a:extLst>
          </p:cNvPr>
          <p:cNvSpPr txBox="1"/>
          <p:nvPr/>
        </p:nvSpPr>
        <p:spPr>
          <a:xfrm>
            <a:off x="8865250" y="848250"/>
            <a:ext cx="353943" cy="1543841"/>
          </a:xfrm>
          <a:prstGeom prst="rect">
            <a:avLst/>
          </a:prstGeom>
          <a:noFill/>
        </p:spPr>
        <p:txBody>
          <a:bodyPr rot="0" spcFirstLastPara="0" vertOverflow="overflow" horzOverflow="overflow" vert="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>
                <a:solidFill>
                  <a:schemeClr val="bg1"/>
                </a:solidFill>
                <a:latin typeface="Catamaran Medium"/>
              </a:rPr>
              <a:t>✨AI </a:t>
            </a:r>
            <a:r>
              <a:rPr lang="it-IT" sz="1100" err="1">
                <a:solidFill>
                  <a:schemeClr val="bg1"/>
                </a:solidFill>
                <a:latin typeface="Catamaran Medium"/>
              </a:rPr>
              <a:t>Generated</a:t>
            </a:r>
            <a:endParaRPr lang="it-IT" sz="1100">
              <a:solidFill>
                <a:schemeClr val="bg1"/>
              </a:solidFill>
              <a:latin typeface="Catamaran Medium"/>
            </a:endParaRPr>
          </a:p>
        </p:txBody>
      </p:sp>
      <p:sp>
        <p:nvSpPr>
          <p:cNvPr id="6" name="Google Shape;131;p26">
            <a:extLst>
              <a:ext uri="{FF2B5EF4-FFF2-40B4-BE49-F238E27FC236}">
                <a16:creationId xmlns:a16="http://schemas.microsoft.com/office/drawing/2014/main" id="{C652B564-E15B-3993-AF7E-22F354E939FF}"/>
              </a:ext>
            </a:extLst>
          </p:cNvPr>
          <p:cNvSpPr/>
          <p:nvPr/>
        </p:nvSpPr>
        <p:spPr>
          <a:xfrm rot="10800000" flipH="1">
            <a:off x="2210701" y="4862235"/>
            <a:ext cx="4518609" cy="279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Sottotitolo 2">
            <a:extLst>
              <a:ext uri="{FF2B5EF4-FFF2-40B4-BE49-F238E27FC236}">
                <a16:creationId xmlns:a16="http://schemas.microsoft.com/office/drawing/2014/main" id="{43B9ADDB-2BEB-1B61-FB7E-824396666576}"/>
              </a:ext>
            </a:extLst>
          </p:cNvPr>
          <p:cNvSpPr>
            <a:spLocks noGrp="1"/>
          </p:cNvSpPr>
          <p:nvPr/>
        </p:nvSpPr>
        <p:spPr>
          <a:xfrm>
            <a:off x="238932" y="4802447"/>
            <a:ext cx="6491521" cy="406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None/>
              <a:defRPr sz="1200" b="0" i="0" u="none" strike="noStrike" cap="none">
                <a:solidFill>
                  <a:srgbClr val="000000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tamaran Light"/>
              <a:buNone/>
              <a:defRPr sz="28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 algn="r"/>
            <a:r>
              <a:rPr lang="it-IT" b="1" dirty="0">
                <a:solidFill>
                  <a:srgbClr val="538A84"/>
                </a:solidFill>
              </a:rPr>
              <a:t>Green Team:    </a:t>
            </a:r>
            <a:r>
              <a:rPr lang="it-IT" dirty="0">
                <a:solidFill>
                  <a:schemeClr val="bg1"/>
                </a:solidFill>
              </a:rPr>
              <a:t>Alessandro Monni, Daniele Nicoletti, Leonardo Picchiami, </a:t>
            </a:r>
            <a:r>
              <a:rPr lang="it-IT">
                <a:solidFill>
                  <a:schemeClr val="bg1"/>
                </a:solidFill>
              </a:rPr>
              <a:t>Philip Wiese </a:t>
            </a:r>
            <a:endParaRPr lang="it-IT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6"/>
          <p:cNvSpPr/>
          <p:nvPr/>
        </p:nvSpPr>
        <p:spPr>
          <a:xfrm rot="5400000">
            <a:off x="2244038" y="2393338"/>
            <a:ext cx="1574400" cy="2058575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46"/>
          <p:cNvSpPr/>
          <p:nvPr/>
        </p:nvSpPr>
        <p:spPr>
          <a:xfrm rot="-5400000" flipH="1">
            <a:off x="4398349" y="733025"/>
            <a:ext cx="1574400" cy="2084200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46"/>
          <p:cNvSpPr/>
          <p:nvPr/>
        </p:nvSpPr>
        <p:spPr>
          <a:xfrm rot="-5400000" flipH="1">
            <a:off x="4398349" y="2380525"/>
            <a:ext cx="1574400" cy="2084200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46"/>
          <p:cNvSpPr/>
          <p:nvPr/>
        </p:nvSpPr>
        <p:spPr>
          <a:xfrm rot="5400000">
            <a:off x="2244038" y="745838"/>
            <a:ext cx="1574400" cy="2058575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46"/>
          <p:cNvSpPr txBox="1">
            <a:spLocks noGrp="1"/>
          </p:cNvSpPr>
          <p:nvPr>
            <p:ph type="ctrTitle" idx="4294967295"/>
          </p:nvPr>
        </p:nvSpPr>
        <p:spPr>
          <a:xfrm>
            <a:off x="2240321" y="1072400"/>
            <a:ext cx="1766173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ALESSANDRO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44" name="Google Shape;444;p46"/>
          <p:cNvSpPr txBox="1">
            <a:spLocks noGrp="1"/>
          </p:cNvSpPr>
          <p:nvPr>
            <p:ph type="ctrTitle" idx="4294967295"/>
          </p:nvPr>
        </p:nvSpPr>
        <p:spPr>
          <a:xfrm>
            <a:off x="2449378" y="3769654"/>
            <a:ext cx="1548941" cy="4235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LEONARDO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45" name="Google Shape;445;p46"/>
          <p:cNvSpPr txBox="1">
            <a:spLocks noGrp="1"/>
          </p:cNvSpPr>
          <p:nvPr>
            <p:ph type="ctrTitle" idx="4294967295"/>
          </p:nvPr>
        </p:nvSpPr>
        <p:spPr>
          <a:xfrm>
            <a:off x="4249578" y="1072400"/>
            <a:ext cx="12534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DANIELE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46" name="Google Shape;446;p46"/>
          <p:cNvSpPr txBox="1">
            <a:spLocks noGrp="1"/>
          </p:cNvSpPr>
          <p:nvPr>
            <p:ph type="ctrTitle" idx="4294967295"/>
          </p:nvPr>
        </p:nvSpPr>
        <p:spPr>
          <a:xfrm>
            <a:off x="4236831" y="3769654"/>
            <a:ext cx="12534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PHILIP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47" name="Google Shape;447;p46"/>
          <p:cNvSpPr txBox="1">
            <a:spLocks noGrp="1"/>
          </p:cNvSpPr>
          <p:nvPr>
            <p:ph type="subTitle" idx="4294967295"/>
          </p:nvPr>
        </p:nvSpPr>
        <p:spPr>
          <a:xfrm flipH="1">
            <a:off x="4288100" y="1457300"/>
            <a:ext cx="1253796" cy="7536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s" sz="1000" err="1">
                <a:solidFill>
                  <a:schemeClr val="lt1"/>
                </a:solidFill>
              </a:rPr>
              <a:t>Researcher</a:t>
            </a:r>
            <a:r>
              <a:rPr lang="es" sz="1000">
                <a:solidFill>
                  <a:schemeClr val="lt1"/>
                </a:solidFill>
              </a:rPr>
              <a:t> </a:t>
            </a:r>
            <a:r>
              <a:rPr lang="es" sz="1000" err="1">
                <a:solidFill>
                  <a:schemeClr val="lt1"/>
                </a:solidFill>
              </a:rPr>
              <a:t>on</a:t>
            </a:r>
            <a:r>
              <a:rPr lang="es" sz="1000">
                <a:solidFill>
                  <a:schemeClr val="lt1"/>
                </a:solidFill>
              </a:rPr>
              <a:t> </a:t>
            </a:r>
            <a:r>
              <a:rPr lang="es" sz="1000" err="1">
                <a:solidFill>
                  <a:schemeClr val="lt1"/>
                </a:solidFill>
              </a:rPr>
              <a:t>Power</a:t>
            </a:r>
            <a:r>
              <a:rPr lang="es" sz="1000">
                <a:solidFill>
                  <a:schemeClr val="lt1"/>
                </a:solidFill>
              </a:rPr>
              <a:t> Point </a:t>
            </a:r>
            <a:r>
              <a:rPr lang="es" sz="1000" err="1">
                <a:solidFill>
                  <a:schemeClr val="lt1"/>
                </a:solidFill>
              </a:rPr>
              <a:t>field</a:t>
            </a:r>
          </a:p>
        </p:txBody>
      </p:sp>
      <p:sp>
        <p:nvSpPr>
          <p:cNvPr id="448" name="Google Shape;448;p46"/>
          <p:cNvSpPr txBox="1">
            <a:spLocks noGrp="1"/>
          </p:cNvSpPr>
          <p:nvPr>
            <p:ph type="subTitle" idx="4294967295"/>
          </p:nvPr>
        </p:nvSpPr>
        <p:spPr>
          <a:xfrm flipH="1">
            <a:off x="4288100" y="2928204"/>
            <a:ext cx="1323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</a:rPr>
              <a:t>Just the GOD</a:t>
            </a:r>
          </a:p>
        </p:txBody>
      </p:sp>
      <p:sp>
        <p:nvSpPr>
          <p:cNvPr id="449" name="Google Shape;449;p46"/>
          <p:cNvSpPr/>
          <p:nvPr/>
        </p:nvSpPr>
        <p:spPr>
          <a:xfrm>
            <a:off x="3652825" y="2342925"/>
            <a:ext cx="885900" cy="52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46"/>
          <p:cNvSpPr txBox="1">
            <a:spLocks noGrp="1"/>
          </p:cNvSpPr>
          <p:nvPr>
            <p:ph type="subTitle" idx="4294967295"/>
          </p:nvPr>
        </p:nvSpPr>
        <p:spPr>
          <a:xfrm flipH="1">
            <a:off x="3026687" y="1457300"/>
            <a:ext cx="898535" cy="313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</a:rPr>
              <a:t>CEO</a:t>
            </a:r>
          </a:p>
        </p:txBody>
      </p:sp>
      <p:sp>
        <p:nvSpPr>
          <p:cNvPr id="451" name="Google Shape;451;p46"/>
          <p:cNvSpPr txBox="1">
            <a:spLocks noGrp="1"/>
          </p:cNvSpPr>
          <p:nvPr>
            <p:ph type="subTitle" idx="4294967295"/>
          </p:nvPr>
        </p:nvSpPr>
        <p:spPr>
          <a:xfrm flipH="1">
            <a:off x="2941354" y="2951372"/>
            <a:ext cx="983490" cy="730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r">
              <a:spcAft>
                <a:spcPts val="1600"/>
              </a:spcAft>
              <a:buNone/>
            </a:pPr>
            <a:r>
              <a:rPr lang="es" sz="1000" err="1">
                <a:solidFill>
                  <a:schemeClr val="lt1"/>
                </a:solidFill>
              </a:rPr>
              <a:t>Basically</a:t>
            </a:r>
            <a:r>
              <a:rPr lang="es" sz="1000">
                <a:solidFill>
                  <a:schemeClr val="lt1"/>
                </a:solidFill>
              </a:rPr>
              <a:t> </a:t>
            </a:r>
            <a:r>
              <a:rPr lang="es" sz="1000" err="1">
                <a:solidFill>
                  <a:schemeClr val="lt1"/>
                </a:solidFill>
              </a:rPr>
              <a:t>the</a:t>
            </a:r>
            <a:r>
              <a:rPr lang="es" sz="1000">
                <a:solidFill>
                  <a:schemeClr val="lt1"/>
                </a:solidFill>
              </a:rPr>
              <a:t> </a:t>
            </a:r>
            <a:r>
              <a:rPr lang="es" sz="1000" err="1">
                <a:solidFill>
                  <a:schemeClr val="lt1"/>
                </a:solidFill>
              </a:rPr>
              <a:t>Team</a:t>
            </a:r>
            <a:r>
              <a:rPr lang="es" sz="1000">
                <a:solidFill>
                  <a:schemeClr val="lt1"/>
                </a:solidFill>
              </a:rPr>
              <a:t> Manager</a:t>
            </a:r>
          </a:p>
        </p:txBody>
      </p:sp>
      <p:sp>
        <p:nvSpPr>
          <p:cNvPr id="452" name="Google Shape;452;p46"/>
          <p:cNvSpPr/>
          <p:nvPr/>
        </p:nvSpPr>
        <p:spPr>
          <a:xfrm>
            <a:off x="3924857" y="2403095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0;p46">
            <a:extLst>
              <a:ext uri="{FF2B5EF4-FFF2-40B4-BE49-F238E27FC236}">
                <a16:creationId xmlns:a16="http://schemas.microsoft.com/office/drawing/2014/main" id="{8AB4BEC1-9F87-C73C-F71E-54C6CE4C0D39}"/>
              </a:ext>
            </a:extLst>
          </p:cNvPr>
          <p:cNvSpPr txBox="1">
            <a:spLocks/>
          </p:cNvSpPr>
          <p:nvPr/>
        </p:nvSpPr>
        <p:spPr>
          <a:xfrm flipH="1">
            <a:off x="2375899" y="1694653"/>
            <a:ext cx="1554987" cy="313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 marL="0" indent="0" algn="r">
              <a:lnSpc>
                <a:spcPct val="114999"/>
              </a:lnSpc>
              <a:spcAft>
                <a:spcPts val="1600"/>
              </a:spcAft>
              <a:buNone/>
            </a:pPr>
            <a:r>
              <a:rPr lang="es" sz="1000" err="1">
                <a:solidFill>
                  <a:schemeClr val="lt1"/>
                </a:solidFill>
              </a:rPr>
              <a:t>Caffeine</a:t>
            </a:r>
            <a:r>
              <a:rPr lang="es" sz="1000">
                <a:solidFill>
                  <a:schemeClr val="lt1"/>
                </a:solidFill>
              </a:rPr>
              <a:t> </a:t>
            </a:r>
            <a:r>
              <a:rPr lang="es" sz="1000" err="1">
                <a:solidFill>
                  <a:schemeClr val="lt1"/>
                </a:solidFill>
              </a:rPr>
              <a:t>Enthusiast</a:t>
            </a:r>
            <a:r>
              <a:rPr lang="es" sz="1000">
                <a:solidFill>
                  <a:schemeClr val="lt1"/>
                </a:solidFill>
              </a:rPr>
              <a:t> </a:t>
            </a:r>
            <a:r>
              <a:rPr lang="es" sz="1000" err="1">
                <a:solidFill>
                  <a:schemeClr val="lt1"/>
                </a:solidFill>
              </a:rPr>
              <a:t>Officer</a:t>
            </a:r>
            <a:r>
              <a:rPr lang="es" sz="1000">
                <a:solidFill>
                  <a:schemeClr val="lt1"/>
                </a:solidFill>
              </a:rPr>
              <a:t> </a:t>
            </a:r>
            <a:endParaRPr lang="it-IT">
              <a:solidFill>
                <a:schemeClr val="lt1"/>
              </a:solidFill>
            </a:endParaRPr>
          </a:p>
        </p:txBody>
      </p:sp>
      <p:pic>
        <p:nvPicPr>
          <p:cNvPr id="10" name="Immagine 9" descr="Immagine che contiene schizzo, disegno, clipart, Line art&#10;&#10;Descrizione generata automaticamente">
            <a:extLst>
              <a:ext uri="{FF2B5EF4-FFF2-40B4-BE49-F238E27FC236}">
                <a16:creationId xmlns:a16="http://schemas.microsoft.com/office/drawing/2014/main" id="{4E498C41-B81B-5D33-0FF8-7DC1DAB6D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22" y="1159991"/>
            <a:ext cx="1248033" cy="1209417"/>
          </a:xfrm>
          <a:prstGeom prst="rect">
            <a:avLst/>
          </a:prstGeom>
        </p:spPr>
      </p:pic>
      <p:pic>
        <p:nvPicPr>
          <p:cNvPr id="11" name="Immagine 10" descr="Immagine che contiene cerchio, logo, Carattere&#10;&#10;Descrizione generata automaticamente">
            <a:extLst>
              <a:ext uri="{FF2B5EF4-FFF2-40B4-BE49-F238E27FC236}">
                <a16:creationId xmlns:a16="http://schemas.microsoft.com/office/drawing/2014/main" id="{8E84224E-3A9C-A1B2-30CD-F62C9369E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6206" y="1124850"/>
            <a:ext cx="1297460" cy="1287421"/>
          </a:xfrm>
          <a:prstGeom prst="rect">
            <a:avLst/>
          </a:prstGeom>
        </p:spPr>
      </p:pic>
      <p:pic>
        <p:nvPicPr>
          <p:cNvPr id="13" name="Immagine 12" descr="Immagine che contiene spazio, costellazione, oscurità, astronomia&#10;&#10;Descrizione generata automaticamente">
            <a:extLst>
              <a:ext uri="{FF2B5EF4-FFF2-40B4-BE49-F238E27FC236}">
                <a16:creationId xmlns:a16="http://schemas.microsoft.com/office/drawing/2014/main" id="{F565DBE1-1806-8F78-092F-FB111C2BD4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991" y="2874817"/>
            <a:ext cx="1459685" cy="1333502"/>
          </a:xfrm>
          <a:prstGeom prst="rect">
            <a:avLst/>
          </a:prstGeom>
        </p:spPr>
      </p:pic>
      <p:pic>
        <p:nvPicPr>
          <p:cNvPr id="14" name="Immagine 13" descr="Immagine che contiene Carattere, testo, Elementi grafici, bianco&#10;&#10;Descrizione generata automaticamente">
            <a:extLst>
              <a:ext uri="{FF2B5EF4-FFF2-40B4-BE49-F238E27FC236}">
                <a16:creationId xmlns:a16="http://schemas.microsoft.com/office/drawing/2014/main" id="{DF1581E4-2DCC-244E-E836-F8024D09D2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2273" y="2526723"/>
            <a:ext cx="2371159" cy="1795896"/>
          </a:xfrm>
          <a:prstGeom prst="rect">
            <a:avLst/>
          </a:prstGeom>
        </p:spPr>
      </p:pic>
      <p:sp>
        <p:nvSpPr>
          <p:cNvPr id="441" name="Google Shape;441;p46"/>
          <p:cNvSpPr txBox="1">
            <a:spLocks noGrp="1"/>
          </p:cNvSpPr>
          <p:nvPr>
            <p:ph type="ctrTitle"/>
          </p:nvPr>
        </p:nvSpPr>
        <p:spPr>
          <a:xfrm rot="5400000">
            <a:off x="7290818" y="1390211"/>
            <a:ext cx="25224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"/>
              <a:t>TEAM MEMBERS</a:t>
            </a:r>
            <a:br>
              <a:rPr lang="es"/>
            </a:br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BAC4771-25DA-98A1-D78C-25161E3D250E}"/>
              </a:ext>
            </a:extLst>
          </p:cNvPr>
          <p:cNvSpPr txBox="1"/>
          <p:nvPr/>
        </p:nvSpPr>
        <p:spPr>
          <a:xfrm>
            <a:off x="8795768" y="477073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04396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>
            <a:spLocks noGrp="1"/>
          </p:cNvSpPr>
          <p:nvPr>
            <p:ph type="ctrTitle"/>
          </p:nvPr>
        </p:nvSpPr>
        <p:spPr>
          <a:xfrm rot="5400000">
            <a:off x="6769295" y="1966546"/>
            <a:ext cx="3638897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INTRODUCTION</a:t>
            </a:r>
            <a:endParaRPr sz="3200"/>
          </a:p>
        </p:txBody>
      </p:sp>
      <p:sp>
        <p:nvSpPr>
          <p:cNvPr id="138" name="Google Shape;138;p27"/>
          <p:cNvSpPr/>
          <p:nvPr/>
        </p:nvSpPr>
        <p:spPr>
          <a:xfrm rot="-5400000" flipH="1">
            <a:off x="83000" y="-82950"/>
            <a:ext cx="548400" cy="71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7"/>
          <p:cNvSpPr/>
          <p:nvPr/>
        </p:nvSpPr>
        <p:spPr>
          <a:xfrm rot="-5400000" flipH="1">
            <a:off x="7474475" y="3397650"/>
            <a:ext cx="891300" cy="260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magine 2" descr="Immagine che contiene testo, Carattere, schermata">
            <a:extLst>
              <a:ext uri="{FF2B5EF4-FFF2-40B4-BE49-F238E27FC236}">
                <a16:creationId xmlns:a16="http://schemas.microsoft.com/office/drawing/2014/main" id="{271CD371-B47F-393C-8B8B-E5EBE56C0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89" y="548400"/>
            <a:ext cx="6881149" cy="2092908"/>
          </a:xfrm>
          <a:prstGeom prst="rect">
            <a:avLst/>
          </a:prstGeom>
        </p:spPr>
      </p:pic>
      <p:pic>
        <p:nvPicPr>
          <p:cNvPr id="5" name="Immagine 4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1BA72EF9-0BC9-8F3B-4FFF-9E1E8AA02C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255" y="1017724"/>
            <a:ext cx="6881149" cy="2941776"/>
          </a:xfrm>
          <a:prstGeom prst="rect">
            <a:avLst/>
          </a:prstGeom>
        </p:spPr>
      </p:pic>
      <p:pic>
        <p:nvPicPr>
          <p:cNvPr id="9" name="Immagine 8" descr="Immagine che contiene testo, schermata, Carattere, software&#10;&#10;Descrizione generata automaticamente">
            <a:extLst>
              <a:ext uri="{FF2B5EF4-FFF2-40B4-BE49-F238E27FC236}">
                <a16:creationId xmlns:a16="http://schemas.microsoft.com/office/drawing/2014/main" id="{4010035B-9EF6-30D0-C8AE-C73DF39B9A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282" y="1299345"/>
            <a:ext cx="6881149" cy="3128835"/>
          </a:xfrm>
          <a:prstGeom prst="rect">
            <a:avLst/>
          </a:prstGeom>
        </p:spPr>
      </p:pic>
      <p:pic>
        <p:nvPicPr>
          <p:cNvPr id="7" name="Immagine 6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29276A12-421D-B6E9-1EF8-AB7AAE2BCB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2656" y="2035826"/>
            <a:ext cx="6845310" cy="253025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650F4FC-0B5F-51FB-9FD1-CFBD96DCBBBF}"/>
              </a:ext>
            </a:extLst>
          </p:cNvPr>
          <p:cNvSpPr txBox="1"/>
          <p:nvPr/>
        </p:nvSpPr>
        <p:spPr>
          <a:xfrm>
            <a:off x="8795768" y="477073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5434350" y="1909822"/>
            <a:ext cx="2888100" cy="7739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chemeClr val="lt1"/>
                </a:solidFill>
              </a:rPr>
              <a:t>Our Solution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212" name="Google Shape;212;p32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82497B8-D0B9-3551-9D1E-D043A8137183}"/>
              </a:ext>
            </a:extLst>
          </p:cNvPr>
          <p:cNvSpPr txBox="1"/>
          <p:nvPr/>
        </p:nvSpPr>
        <p:spPr>
          <a:xfrm>
            <a:off x="5326350" y="3074239"/>
            <a:ext cx="3104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>
                <a:solidFill>
                  <a:srgbClr val="538A84"/>
                </a:solidFill>
                <a:latin typeface="Catamaran Light" panose="020B0604020202020204" charset="0"/>
                <a:cs typeface="Catamaran Light" panose="020B0604020202020204" charset="0"/>
              </a:rPr>
              <a:t>Pose-</a:t>
            </a:r>
            <a:r>
              <a:rPr lang="it-IT" sz="2000" err="1">
                <a:solidFill>
                  <a:srgbClr val="538A84"/>
                </a:solidFill>
                <a:latin typeface="Catamaran Light" panose="020B0604020202020204" charset="0"/>
                <a:cs typeface="Catamaran Light" panose="020B0604020202020204" charset="0"/>
              </a:rPr>
              <a:t>based</a:t>
            </a:r>
            <a:r>
              <a:rPr lang="it-IT" sz="2000">
                <a:solidFill>
                  <a:srgbClr val="538A84"/>
                </a:solidFill>
                <a:latin typeface="Catamaran Light" panose="020B0604020202020204" charset="0"/>
                <a:cs typeface="Catamaran Light" panose="020B0604020202020204" charset="0"/>
              </a:rPr>
              <a:t> human </a:t>
            </a:r>
            <a:r>
              <a:rPr lang="it-IT" sz="2000" err="1">
                <a:solidFill>
                  <a:srgbClr val="538A84"/>
                </a:solidFill>
                <a:latin typeface="Catamaran Light" panose="020B0604020202020204" charset="0"/>
                <a:cs typeface="Catamaran Light" panose="020B0604020202020204" charset="0"/>
              </a:rPr>
              <a:t>attention</a:t>
            </a:r>
            <a:r>
              <a:rPr lang="it-IT" sz="2000">
                <a:solidFill>
                  <a:srgbClr val="538A84"/>
                </a:solidFill>
                <a:latin typeface="Catamaran Light" panose="020B0604020202020204" charset="0"/>
                <a:cs typeface="Catamaran Light" panose="020B0604020202020204" charset="0"/>
              </a:rPr>
              <a:t> </a:t>
            </a:r>
            <a:r>
              <a:rPr lang="it-IT" sz="2000" err="1">
                <a:solidFill>
                  <a:srgbClr val="538A84"/>
                </a:solidFill>
                <a:latin typeface="Catamaran Light" panose="020B0604020202020204" charset="0"/>
                <a:cs typeface="Catamaran Light" panose="020B0604020202020204" charset="0"/>
              </a:rPr>
              <a:t>estimation</a:t>
            </a:r>
            <a:r>
              <a:rPr lang="it-IT" sz="2000">
                <a:solidFill>
                  <a:srgbClr val="538A84"/>
                </a:solidFill>
                <a:latin typeface="Catamaran Light" panose="020B0604020202020204" charset="0"/>
                <a:cs typeface="Catamaran Light" panose="020B0604020202020204" charset="0"/>
              </a:rPr>
              <a:t> system</a:t>
            </a:r>
          </a:p>
        </p:txBody>
      </p:sp>
      <p:pic>
        <p:nvPicPr>
          <p:cNvPr id="5" name="Immagine 4" descr="Immagine che contiene Viso umano, persona, vestiti, Barba umana&#10;&#10;Descrizione generata automaticamente">
            <a:extLst>
              <a:ext uri="{FF2B5EF4-FFF2-40B4-BE49-F238E27FC236}">
                <a16:creationId xmlns:a16="http://schemas.microsoft.com/office/drawing/2014/main" id="{312A5B2A-6B83-387A-B2ED-DFDA5276DD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614"/>
          <a:stretch/>
        </p:blipFill>
        <p:spPr>
          <a:xfrm>
            <a:off x="287079" y="871869"/>
            <a:ext cx="4146635" cy="317381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D7DB047-1D01-AC81-1AC4-0B089BDD8C1D}"/>
              </a:ext>
            </a:extLst>
          </p:cNvPr>
          <p:cNvSpPr txBox="1"/>
          <p:nvPr/>
        </p:nvSpPr>
        <p:spPr>
          <a:xfrm>
            <a:off x="8795768" y="477073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83164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ccia curva 11">
            <a:extLst>
              <a:ext uri="{FF2B5EF4-FFF2-40B4-BE49-F238E27FC236}">
                <a16:creationId xmlns:a16="http://schemas.microsoft.com/office/drawing/2014/main" id="{71E6A1EF-E93F-AE42-3CAC-77285062CB38}"/>
              </a:ext>
            </a:extLst>
          </p:cNvPr>
          <p:cNvSpPr/>
          <p:nvPr/>
        </p:nvSpPr>
        <p:spPr>
          <a:xfrm rot="5400000" flipH="1">
            <a:off x="6904875" y="3337544"/>
            <a:ext cx="891301" cy="1354876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5" name="Freccia curva 34">
            <a:extLst>
              <a:ext uri="{FF2B5EF4-FFF2-40B4-BE49-F238E27FC236}">
                <a16:creationId xmlns:a16="http://schemas.microsoft.com/office/drawing/2014/main" id="{7AC75906-E608-4499-10DB-0DDF99DB9D3D}"/>
              </a:ext>
            </a:extLst>
          </p:cNvPr>
          <p:cNvSpPr/>
          <p:nvPr/>
        </p:nvSpPr>
        <p:spPr>
          <a:xfrm>
            <a:off x="1270740" y="1299730"/>
            <a:ext cx="1290503" cy="1114035"/>
          </a:xfrm>
          <a:prstGeom prst="bentArrow">
            <a:avLst>
              <a:gd name="adj1" fmla="val 16169"/>
              <a:gd name="adj2" fmla="val 17975"/>
              <a:gd name="adj3" fmla="val 25000"/>
              <a:gd name="adj4" fmla="val 52581"/>
            </a:avLst>
          </a:prstGeom>
          <a:solidFill>
            <a:srgbClr val="538A8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D3643B5F-CD04-46C0-E2AF-17DE36782A38}"/>
              </a:ext>
            </a:extLst>
          </p:cNvPr>
          <p:cNvSpPr/>
          <p:nvPr/>
        </p:nvSpPr>
        <p:spPr>
          <a:xfrm>
            <a:off x="2807786" y="3083636"/>
            <a:ext cx="3528428" cy="1719027"/>
          </a:xfrm>
          <a:prstGeom prst="rect">
            <a:avLst/>
          </a:prstGeom>
          <a:solidFill>
            <a:srgbClr val="387771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D5B3188F-0DCB-AE9B-A0D2-74718D2C2E5E}"/>
              </a:ext>
            </a:extLst>
          </p:cNvPr>
          <p:cNvSpPr/>
          <p:nvPr/>
        </p:nvSpPr>
        <p:spPr>
          <a:xfrm>
            <a:off x="2807785" y="937305"/>
            <a:ext cx="3528427" cy="1435600"/>
          </a:xfrm>
          <a:prstGeom prst="rect">
            <a:avLst/>
          </a:prstGeom>
          <a:solidFill>
            <a:srgbClr val="38777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8" name="Google Shape;138;p27"/>
          <p:cNvSpPr/>
          <p:nvPr/>
        </p:nvSpPr>
        <p:spPr>
          <a:xfrm rot="-5400000" flipH="1">
            <a:off x="80796" y="4512150"/>
            <a:ext cx="548400" cy="71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7"/>
          <p:cNvSpPr/>
          <p:nvPr/>
        </p:nvSpPr>
        <p:spPr>
          <a:xfrm rot="-5400000" flipH="1">
            <a:off x="7527638" y="-854550"/>
            <a:ext cx="891300" cy="260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36;p27">
            <a:extLst>
              <a:ext uri="{FF2B5EF4-FFF2-40B4-BE49-F238E27FC236}">
                <a16:creationId xmlns:a16="http://schemas.microsoft.com/office/drawing/2014/main" id="{EBAA9F2C-3D98-BA05-40FD-F2E5C112AB33}"/>
              </a:ext>
            </a:extLst>
          </p:cNvPr>
          <p:cNvSpPr txBox="1">
            <a:spLocks/>
          </p:cNvSpPr>
          <p:nvPr/>
        </p:nvSpPr>
        <p:spPr>
          <a:xfrm rot="5400000">
            <a:off x="7720815" y="-626750"/>
            <a:ext cx="614298" cy="2109186"/>
          </a:xfrm>
          <a:prstGeom prst="rect">
            <a:avLst/>
          </a:prstGeom>
          <a:noFill/>
          <a:ln>
            <a:noFill/>
          </a:ln>
        </p:spPr>
        <p:txBody>
          <a:bodyPr spcFirstLastPara="1" vert="vert270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vvic"/>
              <a:buNone/>
              <a:defRPr sz="24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es" sz="3200">
                <a:solidFill>
                  <a:schemeClr val="bg1"/>
                </a:solidFill>
              </a:rPr>
              <a:t>PIPELINE</a:t>
            </a:r>
            <a:endParaRPr lang="it-IT" sz="3200">
              <a:solidFill>
                <a:schemeClr val="bg1"/>
              </a:solidFill>
            </a:endParaRPr>
          </a:p>
        </p:txBody>
      </p:sp>
      <p:pic>
        <p:nvPicPr>
          <p:cNvPr id="4" name="Immagine 3" descr="Immagine che contiene elettronica, Componente elettrico, Ingegneria elettronica, Componente di circuito">
            <a:extLst>
              <a:ext uri="{FF2B5EF4-FFF2-40B4-BE49-F238E27FC236}">
                <a16:creationId xmlns:a16="http://schemas.microsoft.com/office/drawing/2014/main" id="{AB388824-9B01-D2D4-87E9-83488A65E2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85" t="4099" r="8785" b="4064"/>
          <a:stretch/>
        </p:blipFill>
        <p:spPr>
          <a:xfrm>
            <a:off x="4636710" y="917816"/>
            <a:ext cx="2036378" cy="1648616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76EDED8A-BB89-D4BB-43CE-8728E922E5BD}"/>
              </a:ext>
            </a:extLst>
          </p:cNvPr>
          <p:cNvSpPr/>
          <p:nvPr/>
        </p:nvSpPr>
        <p:spPr>
          <a:xfrm>
            <a:off x="2923563" y="1296205"/>
            <a:ext cx="1595082" cy="717800"/>
          </a:xfrm>
          <a:prstGeom prst="rect">
            <a:avLst/>
          </a:prstGeom>
          <a:solidFill>
            <a:srgbClr val="D0323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it-IT" sz="2000" err="1"/>
              <a:t>Person</a:t>
            </a:r>
            <a:r>
              <a:rPr lang="it-IT" sz="2000"/>
              <a:t> </a:t>
            </a:r>
            <a:r>
              <a:rPr lang="it-IT" sz="2000" err="1"/>
              <a:t>detection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776E59F9-2BFD-A4D0-F55A-1451EE502BA2}"/>
              </a:ext>
            </a:extLst>
          </p:cNvPr>
          <p:cNvSpPr/>
          <p:nvPr/>
        </p:nvSpPr>
        <p:spPr>
          <a:xfrm>
            <a:off x="2923563" y="3192091"/>
            <a:ext cx="1522071" cy="717800"/>
          </a:xfrm>
          <a:prstGeom prst="rect">
            <a:avLst/>
          </a:prstGeom>
          <a:solidFill>
            <a:srgbClr val="F0DB4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>
                <a:solidFill>
                  <a:sysClr val="windowText" lastClr="000000"/>
                </a:solidFill>
              </a:rPr>
              <a:t>Pose </a:t>
            </a:r>
            <a:r>
              <a:rPr lang="it-IT" sz="2000" err="1">
                <a:solidFill>
                  <a:sysClr val="windowText" lastClr="000000"/>
                </a:solidFill>
              </a:rPr>
              <a:t>estimation</a:t>
            </a:r>
            <a:endParaRPr lang="it-IT" sz="2000">
              <a:solidFill>
                <a:sysClr val="windowText" lastClr="000000"/>
              </a:solidFill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D151F72-B7CE-2510-0EE2-B95302594847}"/>
              </a:ext>
            </a:extLst>
          </p:cNvPr>
          <p:cNvSpPr/>
          <p:nvPr/>
        </p:nvSpPr>
        <p:spPr>
          <a:xfrm>
            <a:off x="4597833" y="3976989"/>
            <a:ext cx="1612699" cy="717800"/>
          </a:xfrm>
          <a:prstGeom prst="rect">
            <a:avLst/>
          </a:prstGeom>
          <a:solidFill>
            <a:srgbClr val="F0DB4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err="1">
                <a:solidFill>
                  <a:sysClr val="windowText" lastClr="000000"/>
                </a:solidFill>
              </a:rPr>
              <a:t>Attention</a:t>
            </a:r>
            <a:r>
              <a:rPr lang="it-IT" sz="2000">
                <a:solidFill>
                  <a:sysClr val="windowText" lastClr="000000"/>
                </a:solidFill>
              </a:rPr>
              <a:t> </a:t>
            </a:r>
            <a:r>
              <a:rPr lang="it-IT" sz="2000" err="1">
                <a:solidFill>
                  <a:sysClr val="windowText" lastClr="000000"/>
                </a:solidFill>
              </a:rPr>
              <a:t>computation</a:t>
            </a:r>
            <a:endParaRPr lang="it-IT" sz="2000">
              <a:solidFill>
                <a:sysClr val="windowText" lastClr="000000"/>
              </a:solidFill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722C8F3D-B906-BAA8-0D46-29FF494CEEB2}"/>
              </a:ext>
            </a:extLst>
          </p:cNvPr>
          <p:cNvSpPr/>
          <p:nvPr/>
        </p:nvSpPr>
        <p:spPr>
          <a:xfrm>
            <a:off x="6973371" y="2571750"/>
            <a:ext cx="1655753" cy="840122"/>
          </a:xfrm>
          <a:prstGeom prst="rect">
            <a:avLst/>
          </a:prstGeom>
          <a:solidFill>
            <a:srgbClr val="F0DB4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err="1">
                <a:solidFill>
                  <a:sysClr val="windowText" lastClr="000000"/>
                </a:solidFill>
              </a:rPr>
              <a:t>Average</a:t>
            </a:r>
            <a:endParaRPr lang="it-IT" sz="2000">
              <a:solidFill>
                <a:sysClr val="windowText" lastClr="000000"/>
              </a:solidFill>
            </a:endParaRPr>
          </a:p>
          <a:p>
            <a:pPr algn="ctr"/>
            <a:r>
              <a:rPr lang="it-IT" sz="2000" err="1">
                <a:solidFill>
                  <a:sysClr val="windowText" lastClr="000000"/>
                </a:solidFill>
              </a:rPr>
              <a:t>attention</a:t>
            </a:r>
            <a:endParaRPr lang="it-IT" sz="2000">
              <a:solidFill>
                <a:sysClr val="windowText" lastClr="000000"/>
              </a:solidFill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0FAA3B0D-3A19-881F-FC05-0DB8F87BDECC}"/>
              </a:ext>
            </a:extLst>
          </p:cNvPr>
          <p:cNvSpPr/>
          <p:nvPr/>
        </p:nvSpPr>
        <p:spPr>
          <a:xfrm>
            <a:off x="656886" y="2641333"/>
            <a:ext cx="1655753" cy="840123"/>
          </a:xfrm>
          <a:prstGeom prst="rect">
            <a:avLst/>
          </a:prstGeom>
          <a:solidFill>
            <a:srgbClr val="D0323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/>
              <a:t>Image </a:t>
            </a:r>
            <a:r>
              <a:rPr lang="it-IT" sz="2000" err="1"/>
              <a:t>capturing</a:t>
            </a:r>
            <a:r>
              <a:rPr lang="it-IT" sz="2000"/>
              <a:t> </a:t>
            </a:r>
          </a:p>
        </p:txBody>
      </p:sp>
      <p:pic>
        <p:nvPicPr>
          <p:cNvPr id="21" name="Immagine 20" descr="Immagine che contiene elettronica, Dispositivo elettronico, gadget, Strumento ottico&#10;&#10;Descrizione generata automaticamente">
            <a:extLst>
              <a:ext uri="{FF2B5EF4-FFF2-40B4-BE49-F238E27FC236}">
                <a16:creationId xmlns:a16="http://schemas.microsoft.com/office/drawing/2014/main" id="{B5A46CD9-04E3-EAD7-E0F1-A3227A79D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69" y="2553457"/>
            <a:ext cx="922816" cy="1015874"/>
          </a:xfrm>
          <a:prstGeom prst="rect">
            <a:avLst/>
          </a:prstGeom>
        </p:spPr>
      </p:pic>
      <p:pic>
        <p:nvPicPr>
          <p:cNvPr id="23" name="Immagine 22" descr="Immagine che contiene interno&#10;&#10;Descrizione generata automaticamente">
            <a:extLst>
              <a:ext uri="{FF2B5EF4-FFF2-40B4-BE49-F238E27FC236}">
                <a16:creationId xmlns:a16="http://schemas.microsoft.com/office/drawing/2014/main" id="{F3CC560A-5D0B-87D8-001B-CEA94C3859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6327" y="4123150"/>
            <a:ext cx="1587150" cy="892772"/>
          </a:xfrm>
          <a:prstGeom prst="rect">
            <a:avLst/>
          </a:prstGeom>
        </p:spPr>
      </p:pic>
      <p:pic>
        <p:nvPicPr>
          <p:cNvPr id="14" name="Immagine 13" descr="Immagine che contiene elettronica, Visualizzatore, monitor, Dispositivo di output&#10;&#10;Descrizione generata automaticamente">
            <a:extLst>
              <a:ext uri="{FF2B5EF4-FFF2-40B4-BE49-F238E27FC236}">
                <a16:creationId xmlns:a16="http://schemas.microsoft.com/office/drawing/2014/main" id="{8752630F-DB63-E599-8661-7F9DE221EF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9362" y="1555524"/>
            <a:ext cx="1407996" cy="1300049"/>
          </a:xfrm>
          <a:prstGeom prst="rect">
            <a:avLst/>
          </a:prstGeom>
        </p:spPr>
      </p:pic>
      <p:pic>
        <p:nvPicPr>
          <p:cNvPr id="29" name="Immagine 28" descr="Immagine che contiene Carattere, Elementi grafici, logo, design&#10;&#10;Descrizione generata automaticamente">
            <a:extLst>
              <a:ext uri="{FF2B5EF4-FFF2-40B4-BE49-F238E27FC236}">
                <a16:creationId xmlns:a16="http://schemas.microsoft.com/office/drawing/2014/main" id="{E2844AAF-67A5-036B-F5F6-1FC70EB210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24852" y="2932908"/>
            <a:ext cx="785479" cy="78547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4C953CA-68FA-CD29-B428-A5CD44383878}"/>
              </a:ext>
            </a:extLst>
          </p:cNvPr>
          <p:cNvSpPr txBox="1"/>
          <p:nvPr/>
        </p:nvSpPr>
        <p:spPr>
          <a:xfrm>
            <a:off x="231639" y="2177119"/>
            <a:ext cx="216081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900">
                <a:latin typeface="Courier New"/>
                <a:cs typeface="Courier New"/>
              </a:rPr>
              <a:t>camera = </a:t>
            </a:r>
            <a:r>
              <a:rPr lang="it-IT" sz="900" err="1">
                <a:latin typeface="Courier New"/>
                <a:cs typeface="Courier New"/>
              </a:rPr>
              <a:t>new.camera</a:t>
            </a:r>
            <a:r>
              <a:rPr lang="it-IT" sz="900">
                <a:latin typeface="Courier New"/>
                <a:cs typeface="Courier New"/>
              </a:rPr>
              <a:t>()</a:t>
            </a:r>
            <a:endParaRPr lang="it-IT"/>
          </a:p>
          <a:p>
            <a:r>
              <a:rPr lang="it-IT" sz="900" err="1">
                <a:latin typeface="Courier New"/>
                <a:cs typeface="Courier New"/>
              </a:rPr>
              <a:t>img</a:t>
            </a:r>
            <a:r>
              <a:rPr lang="it-IT" sz="900">
                <a:latin typeface="Courier New"/>
                <a:cs typeface="Courier New"/>
              </a:rPr>
              <a:t> = </a:t>
            </a:r>
            <a:r>
              <a:rPr lang="it-IT" sz="900" err="1">
                <a:latin typeface="Courier New"/>
                <a:cs typeface="Courier New"/>
              </a:rPr>
              <a:t>camera.capture_image</a:t>
            </a:r>
            <a:r>
              <a:rPr lang="it-IT" sz="900">
                <a:latin typeface="Courier New"/>
                <a:cs typeface="Courier New"/>
              </a:rPr>
              <a:t>()</a:t>
            </a:r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BFA8D0D-CBC5-C121-7AE5-33B0F8F432F3}"/>
              </a:ext>
            </a:extLst>
          </p:cNvPr>
          <p:cNvSpPr txBox="1"/>
          <p:nvPr/>
        </p:nvSpPr>
        <p:spPr>
          <a:xfrm>
            <a:off x="3394682" y="769247"/>
            <a:ext cx="2109852" cy="2308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Persons</a:t>
            </a:r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 = </a:t>
            </a:r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detect_person</a:t>
            </a:r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img</a:t>
            </a:r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627EE60-15A1-A9D9-10A9-09458423FC52}"/>
              </a:ext>
            </a:extLst>
          </p:cNvPr>
          <p:cNvSpPr txBox="1"/>
          <p:nvPr/>
        </p:nvSpPr>
        <p:spPr>
          <a:xfrm>
            <a:off x="915707" y="4277663"/>
            <a:ext cx="176250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for p in persons {</a:t>
            </a:r>
            <a:endParaRPr lang="it-IT"/>
          </a:p>
          <a:p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pose = </a:t>
            </a:r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extimate_pose</a:t>
            </a:r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(p)</a:t>
            </a:r>
            <a:endParaRPr lang="it-IT"/>
          </a:p>
          <a:p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poses.append</a:t>
            </a:r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(pose)</a:t>
            </a:r>
            <a:endParaRPr lang="it-IT"/>
          </a:p>
          <a:p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} </a:t>
            </a:r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BAD5D65B-904C-5A7F-D434-A18A3249C55B}"/>
              </a:ext>
            </a:extLst>
          </p:cNvPr>
          <p:cNvSpPr txBox="1"/>
          <p:nvPr/>
        </p:nvSpPr>
        <p:spPr>
          <a:xfrm>
            <a:off x="6336296" y="4338276"/>
            <a:ext cx="2212772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for pose in poses {</a:t>
            </a:r>
            <a:endParaRPr lang="it-IT"/>
          </a:p>
          <a:p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att</a:t>
            </a:r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 = </a:t>
            </a:r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compute_attention</a:t>
            </a:r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(pose)</a:t>
            </a:r>
            <a:endParaRPr lang="it-IT"/>
          </a:p>
          <a:p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att_sum</a:t>
            </a:r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 += </a:t>
            </a:r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att</a:t>
            </a:r>
            <a:endParaRPr lang="it-IT" sz="90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B4CF253-A57D-F351-F41B-FFA362F86434}"/>
              </a:ext>
            </a:extLst>
          </p:cNvPr>
          <p:cNvSpPr txBox="1"/>
          <p:nvPr/>
        </p:nvSpPr>
        <p:spPr>
          <a:xfrm>
            <a:off x="6864503" y="1558708"/>
            <a:ext cx="2039590" cy="2308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avg_att</a:t>
            </a:r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 /= </a:t>
            </a:r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lenght</a:t>
            </a:r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it-IT" sz="900" err="1">
                <a:solidFill>
                  <a:srgbClr val="000000"/>
                </a:solidFill>
                <a:latin typeface="Courier New"/>
                <a:cs typeface="Courier New"/>
              </a:rPr>
              <a:t>persons</a:t>
            </a:r>
            <a:r>
              <a:rPr lang="it-IT" sz="90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endParaRPr lang="it-IT"/>
          </a:p>
        </p:txBody>
      </p:sp>
      <p:sp>
        <p:nvSpPr>
          <p:cNvPr id="19" name="Freccia in giù 18">
            <a:extLst>
              <a:ext uri="{FF2B5EF4-FFF2-40B4-BE49-F238E27FC236}">
                <a16:creationId xmlns:a16="http://schemas.microsoft.com/office/drawing/2014/main" id="{7A8A315A-F5DF-113E-E128-786DEA2F2227}"/>
              </a:ext>
            </a:extLst>
          </p:cNvPr>
          <p:cNvSpPr/>
          <p:nvPr/>
        </p:nvSpPr>
        <p:spPr>
          <a:xfrm>
            <a:off x="3484546" y="2184400"/>
            <a:ext cx="479105" cy="8640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C8BD58CC-99BD-A06A-A488-4C53635A17F2}"/>
              </a:ext>
            </a:extLst>
          </p:cNvPr>
          <p:cNvSpPr txBox="1"/>
          <p:nvPr/>
        </p:nvSpPr>
        <p:spPr>
          <a:xfrm>
            <a:off x="416992" y="95570"/>
            <a:ext cx="2272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/>
              <a:t>On-Board </a:t>
            </a:r>
            <a:r>
              <a:rPr lang="it-IT" sz="1600" err="1"/>
              <a:t>computation</a:t>
            </a:r>
            <a:endParaRPr lang="it-IT" sz="1600"/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8F1CABD-3DDF-1CFE-4560-07E07591E3E4}"/>
              </a:ext>
            </a:extLst>
          </p:cNvPr>
          <p:cNvSpPr txBox="1"/>
          <p:nvPr/>
        </p:nvSpPr>
        <p:spPr>
          <a:xfrm>
            <a:off x="416992" y="492220"/>
            <a:ext cx="23252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/>
              <a:t>On-Server </a:t>
            </a:r>
            <a:r>
              <a:rPr lang="it-IT" sz="1600" err="1"/>
              <a:t>computation</a:t>
            </a:r>
            <a:endParaRPr lang="it-IT" sz="1600"/>
          </a:p>
        </p:txBody>
      </p:sp>
      <p:sp>
        <p:nvSpPr>
          <p:cNvPr id="39" name="Rettangolo 38">
            <a:extLst>
              <a:ext uri="{FF2B5EF4-FFF2-40B4-BE49-F238E27FC236}">
                <a16:creationId xmlns:a16="http://schemas.microsoft.com/office/drawing/2014/main" id="{C59B3680-C613-CD5B-39E6-B238FE4C0B08}"/>
              </a:ext>
            </a:extLst>
          </p:cNvPr>
          <p:cNvSpPr/>
          <p:nvPr/>
        </p:nvSpPr>
        <p:spPr>
          <a:xfrm>
            <a:off x="166136" y="151948"/>
            <a:ext cx="250856" cy="2433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Rettangolo 39">
            <a:extLst>
              <a:ext uri="{FF2B5EF4-FFF2-40B4-BE49-F238E27FC236}">
                <a16:creationId xmlns:a16="http://schemas.microsoft.com/office/drawing/2014/main" id="{B5FE66E5-B9F8-F52C-5801-01DE58222FDB}"/>
              </a:ext>
            </a:extLst>
          </p:cNvPr>
          <p:cNvSpPr/>
          <p:nvPr/>
        </p:nvSpPr>
        <p:spPr>
          <a:xfrm>
            <a:off x="166136" y="543157"/>
            <a:ext cx="250856" cy="243350"/>
          </a:xfrm>
          <a:prstGeom prst="rect">
            <a:avLst/>
          </a:prstGeom>
          <a:solidFill>
            <a:srgbClr val="F0DB4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21C5ED8-AD02-152C-6D41-63C22DBE9116}"/>
              </a:ext>
            </a:extLst>
          </p:cNvPr>
          <p:cNvSpPr txBox="1"/>
          <p:nvPr/>
        </p:nvSpPr>
        <p:spPr>
          <a:xfrm>
            <a:off x="8795768" y="477073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899934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5" grpId="0" animBg="1"/>
      <p:bldP spid="17" grpId="0" animBg="1"/>
      <p:bldP spid="16" grpId="0" animBg="1"/>
      <p:bldP spid="6" grpId="0" animBg="1"/>
      <p:bldP spid="7" grpId="0" animBg="1"/>
      <p:bldP spid="8" grpId="0" animBg="1"/>
      <p:bldP spid="15" grpId="0" animBg="1"/>
      <p:bldP spid="5" grpId="0" animBg="1"/>
      <p:bldP spid="9" grpId="0" animBg="1"/>
      <p:bldP spid="11" grpId="0" animBg="1"/>
      <p:bldP spid="13" grpId="0" animBg="1"/>
      <p:bldP spid="18" grpId="0" animBg="1"/>
      <p:bldP spid="3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>
            <a:spLocks noGrp="1"/>
          </p:cNvSpPr>
          <p:nvPr>
            <p:ph type="ctrTitle" idx="6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/>
              <a:t>AI MODELS</a:t>
            </a:r>
          </a:p>
        </p:txBody>
      </p:sp>
      <p:sp>
        <p:nvSpPr>
          <p:cNvPr id="177" name="Google Shape;177;p30"/>
          <p:cNvSpPr/>
          <p:nvPr/>
        </p:nvSpPr>
        <p:spPr>
          <a:xfrm>
            <a:off x="0" y="0"/>
            <a:ext cx="3607500" cy="263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0"/>
          <p:cNvSpPr/>
          <p:nvPr/>
        </p:nvSpPr>
        <p:spPr>
          <a:xfrm>
            <a:off x="3607486" y="-25500"/>
            <a:ext cx="3607500" cy="263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30"/>
          <p:cNvSpPr/>
          <p:nvPr/>
        </p:nvSpPr>
        <p:spPr>
          <a:xfrm>
            <a:off x="0" y="2632200"/>
            <a:ext cx="3607500" cy="2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it-IT">
                <a:solidFill>
                  <a:schemeClr val="lt1"/>
                </a:solidFill>
              </a:rPr>
              <a:t>Object </a:t>
            </a:r>
            <a:r>
              <a:rPr lang="it-IT" err="1">
                <a:solidFill>
                  <a:schemeClr val="lt1"/>
                </a:solidFill>
              </a:rPr>
              <a:t>Detection</a:t>
            </a:r>
            <a:r>
              <a:rPr lang="it-IT">
                <a:solidFill>
                  <a:schemeClr val="lt1"/>
                </a:solidFill>
              </a:rPr>
              <a:t> CNN</a:t>
            </a:r>
          </a:p>
        </p:txBody>
      </p:sp>
      <p:sp>
        <p:nvSpPr>
          <p:cNvPr id="183" name="Google Shape;183;p30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it-IT">
                <a:solidFill>
                  <a:schemeClr val="lt1"/>
                </a:solidFill>
              </a:rPr>
              <a:t>Human body </a:t>
            </a:r>
            <a:r>
              <a:rPr lang="it-IT" err="1">
                <a:solidFill>
                  <a:schemeClr val="lt1"/>
                </a:solidFill>
              </a:rPr>
              <a:t>estimation</a:t>
            </a:r>
            <a:r>
              <a:rPr lang="it-IT">
                <a:solidFill>
                  <a:schemeClr val="lt1"/>
                </a:solidFill>
              </a:rPr>
              <a:t> model</a:t>
            </a:r>
          </a:p>
        </p:txBody>
      </p:sp>
      <p:sp>
        <p:nvSpPr>
          <p:cNvPr id="184" name="Google Shape;184;p30"/>
          <p:cNvSpPr txBox="1">
            <a:spLocks noGrp="1"/>
          </p:cNvSpPr>
          <p:nvPr>
            <p:ph type="ctrTitle" idx="2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s">
                <a:solidFill>
                  <a:schemeClr val="lt1"/>
                </a:solidFill>
              </a:rPr>
              <a:t>YOLO v3</a:t>
            </a:r>
            <a:endParaRPr lang="it-IT"/>
          </a:p>
        </p:txBody>
      </p:sp>
      <p:sp>
        <p:nvSpPr>
          <p:cNvPr id="185" name="Google Shape;185;p30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err="1">
                <a:solidFill>
                  <a:schemeClr val="lt1"/>
                </a:solidFill>
              </a:rPr>
              <a:t>Movenet</a:t>
            </a:r>
          </a:p>
        </p:txBody>
      </p:sp>
      <p:pic>
        <p:nvPicPr>
          <p:cNvPr id="2" name="Immagine 1" descr="Immagine che contiene schermata, Danza, persona, donna&#10;&#10;Descrizione generata automaticamente">
            <a:extLst>
              <a:ext uri="{FF2B5EF4-FFF2-40B4-BE49-F238E27FC236}">
                <a16:creationId xmlns:a16="http://schemas.microsoft.com/office/drawing/2014/main" id="{D5FC80C4-5BC8-D10D-BE54-9FDEE326F7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39" t="-477" r="38" b="-1150"/>
          <a:stretch/>
        </p:blipFill>
        <p:spPr>
          <a:xfrm>
            <a:off x="3734790" y="2704486"/>
            <a:ext cx="3482605" cy="236841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3A6FA985-BFF3-D8F9-F3FB-5F22585D1675}"/>
              </a:ext>
            </a:extLst>
          </p:cNvPr>
          <p:cNvSpPr txBox="1"/>
          <p:nvPr/>
        </p:nvSpPr>
        <p:spPr>
          <a:xfrm>
            <a:off x="8795768" y="477073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5</a:t>
            </a:r>
          </a:p>
        </p:txBody>
      </p:sp>
      <p:pic>
        <p:nvPicPr>
          <p:cNvPr id="5" name="Immagine 4" descr="Immagine che contiene testo, schermata, viola, interno&#10;&#10;Descrizione generata automaticamente">
            <a:extLst>
              <a:ext uri="{FF2B5EF4-FFF2-40B4-BE49-F238E27FC236}">
                <a16:creationId xmlns:a16="http://schemas.microsoft.com/office/drawing/2014/main" id="{EB437978-8E6F-4711-A0EB-BB30E354ABF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5979" b="-2541"/>
          <a:stretch/>
        </p:blipFill>
        <p:spPr>
          <a:xfrm>
            <a:off x="114300" y="122511"/>
            <a:ext cx="3384236" cy="244446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>
            <a:spLocks noGrp="1"/>
          </p:cNvSpPr>
          <p:nvPr>
            <p:ph type="ctrTitle" idx="6"/>
          </p:nvPr>
        </p:nvSpPr>
        <p:spPr>
          <a:xfrm rot="5400000">
            <a:off x="6776039" y="1555662"/>
            <a:ext cx="2732072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FUTURE WORKS</a:t>
            </a:r>
          </a:p>
        </p:txBody>
      </p:sp>
      <p:sp>
        <p:nvSpPr>
          <p:cNvPr id="264" name="Google Shape;264;p38"/>
          <p:cNvSpPr txBox="1">
            <a:spLocks noGrp="1"/>
          </p:cNvSpPr>
          <p:nvPr>
            <p:ph type="ctrTitle"/>
          </p:nvPr>
        </p:nvSpPr>
        <p:spPr>
          <a:xfrm>
            <a:off x="939409" y="3308350"/>
            <a:ext cx="1635365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All on board!</a:t>
            </a:r>
          </a:p>
        </p:txBody>
      </p:sp>
      <p:sp>
        <p:nvSpPr>
          <p:cNvPr id="269" name="Google Shape;269;p38"/>
          <p:cNvSpPr/>
          <p:nvPr/>
        </p:nvSpPr>
        <p:spPr>
          <a:xfrm>
            <a:off x="1552217" y="738188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8"/>
          <p:cNvSpPr/>
          <p:nvPr/>
        </p:nvSpPr>
        <p:spPr>
          <a:xfrm>
            <a:off x="5822412" y="3038992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8"/>
          <p:cNvSpPr/>
          <p:nvPr/>
        </p:nvSpPr>
        <p:spPr>
          <a:xfrm>
            <a:off x="1599936" y="811860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38"/>
          <p:cNvGrpSpPr/>
          <p:nvPr/>
        </p:nvGrpSpPr>
        <p:grpSpPr>
          <a:xfrm>
            <a:off x="5908201" y="3099979"/>
            <a:ext cx="337070" cy="337040"/>
            <a:chOff x="1305327" y="2894211"/>
            <a:chExt cx="357520" cy="357488"/>
          </a:xfrm>
        </p:grpSpPr>
        <p:sp>
          <p:nvSpPr>
            <p:cNvPr id="311" name="Google Shape;311;p38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8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8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8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8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38"/>
          <p:cNvSpPr txBox="1">
            <a:spLocks noGrp="1"/>
          </p:cNvSpPr>
          <p:nvPr>
            <p:ph type="ctrTitle" idx="9"/>
          </p:nvPr>
        </p:nvSpPr>
        <p:spPr>
          <a:xfrm>
            <a:off x="629362" y="1196771"/>
            <a:ext cx="2304709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Improve attention detection</a:t>
            </a:r>
          </a:p>
        </p:txBody>
      </p:sp>
      <p:sp>
        <p:nvSpPr>
          <p:cNvPr id="319" name="Google Shape;319;p38"/>
          <p:cNvSpPr txBox="1">
            <a:spLocks noGrp="1"/>
          </p:cNvSpPr>
          <p:nvPr>
            <p:ph type="subTitle" idx="13"/>
          </p:nvPr>
        </p:nvSpPr>
        <p:spPr>
          <a:xfrm>
            <a:off x="806751" y="1697338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will improve the attention detection algorithm by using additional informations from the pose estimator</a:t>
            </a:r>
          </a:p>
        </p:txBody>
      </p:sp>
      <p:sp>
        <p:nvSpPr>
          <p:cNvPr id="320" name="Google Shape;320;p38"/>
          <p:cNvSpPr txBox="1">
            <a:spLocks noGrp="1"/>
          </p:cNvSpPr>
          <p:nvPr>
            <p:ph type="ctrTitle" idx="14"/>
          </p:nvPr>
        </p:nvSpPr>
        <p:spPr>
          <a:xfrm>
            <a:off x="5110348" y="35272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Feedback report</a:t>
            </a:r>
          </a:p>
        </p:txBody>
      </p:sp>
      <p:sp>
        <p:nvSpPr>
          <p:cNvPr id="321" name="Google Shape;321;p38"/>
          <p:cNvSpPr txBox="1">
            <a:spLocks noGrp="1"/>
          </p:cNvSpPr>
          <p:nvPr>
            <p:ph type="subTitle" idx="15"/>
          </p:nvPr>
        </p:nvSpPr>
        <p:spPr>
          <a:xfrm>
            <a:off x="5226898" y="4087397"/>
            <a:ext cx="16482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Which topic is causing attention reduction</a:t>
            </a:r>
          </a:p>
        </p:txBody>
      </p:sp>
      <p:sp>
        <p:nvSpPr>
          <p:cNvPr id="22" name="Google Shape;269;p38">
            <a:extLst>
              <a:ext uri="{FF2B5EF4-FFF2-40B4-BE49-F238E27FC236}">
                <a16:creationId xmlns:a16="http://schemas.microsoft.com/office/drawing/2014/main" id="{DAD5AF98-D057-FB7A-74A2-735B557E1AFC}"/>
              </a:ext>
            </a:extLst>
          </p:cNvPr>
          <p:cNvSpPr/>
          <p:nvPr/>
        </p:nvSpPr>
        <p:spPr>
          <a:xfrm>
            <a:off x="5831116" y="816099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309;p38">
            <a:extLst>
              <a:ext uri="{FF2B5EF4-FFF2-40B4-BE49-F238E27FC236}">
                <a16:creationId xmlns:a16="http://schemas.microsoft.com/office/drawing/2014/main" id="{8A283D13-533E-C3A2-E115-B4B03FABC6C2}"/>
              </a:ext>
            </a:extLst>
          </p:cNvPr>
          <p:cNvSpPr/>
          <p:nvPr/>
        </p:nvSpPr>
        <p:spPr>
          <a:xfrm>
            <a:off x="5878834" y="889770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18;p38">
            <a:extLst>
              <a:ext uri="{FF2B5EF4-FFF2-40B4-BE49-F238E27FC236}">
                <a16:creationId xmlns:a16="http://schemas.microsoft.com/office/drawing/2014/main" id="{83BE780E-DEB8-270D-29D4-E975DB2FCF15}"/>
              </a:ext>
            </a:extLst>
          </p:cNvPr>
          <p:cNvSpPr txBox="1">
            <a:spLocks/>
          </p:cNvSpPr>
          <p:nvPr/>
        </p:nvSpPr>
        <p:spPr>
          <a:xfrm>
            <a:off x="4908262" y="1070462"/>
            <a:ext cx="2304709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it-IT"/>
              <a:t>Virtual Reality </a:t>
            </a:r>
          </a:p>
        </p:txBody>
      </p:sp>
      <p:sp>
        <p:nvSpPr>
          <p:cNvPr id="25" name="Google Shape;319;p38">
            <a:extLst>
              <a:ext uri="{FF2B5EF4-FFF2-40B4-BE49-F238E27FC236}">
                <a16:creationId xmlns:a16="http://schemas.microsoft.com/office/drawing/2014/main" id="{214C2C51-6725-8F4F-8881-EEA45820A337}"/>
              </a:ext>
            </a:extLst>
          </p:cNvPr>
          <p:cNvSpPr txBox="1">
            <a:spLocks/>
          </p:cNvSpPr>
          <p:nvPr/>
        </p:nvSpPr>
        <p:spPr>
          <a:xfrm>
            <a:off x="5043776" y="1617544"/>
            <a:ext cx="19614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 marL="0" indent="0"/>
            <a:r>
              <a:rPr lang="en-US"/>
              <a:t>The system will be integrated with virtual reality technology to provide a real time information on the attention level of the audience</a:t>
            </a:r>
          </a:p>
        </p:txBody>
      </p:sp>
      <p:sp>
        <p:nvSpPr>
          <p:cNvPr id="26" name="Google Shape;319;p38">
            <a:extLst>
              <a:ext uri="{FF2B5EF4-FFF2-40B4-BE49-F238E27FC236}">
                <a16:creationId xmlns:a16="http://schemas.microsoft.com/office/drawing/2014/main" id="{A7CAB3C2-51F4-ACDD-7909-0C23E6C1A69A}"/>
              </a:ext>
            </a:extLst>
          </p:cNvPr>
          <p:cNvSpPr txBox="1">
            <a:spLocks/>
          </p:cNvSpPr>
          <p:nvPr/>
        </p:nvSpPr>
        <p:spPr>
          <a:xfrm>
            <a:off x="776392" y="3811659"/>
            <a:ext cx="19614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 marL="0" indent="0"/>
            <a:r>
              <a:rPr lang="en-US"/>
              <a:t>All the pipeline will be integrated on the </a:t>
            </a:r>
            <a:r>
              <a:rPr lang="en-US" err="1"/>
              <a:t>Kria</a:t>
            </a:r>
            <a:endParaRPr lang="en-US"/>
          </a:p>
        </p:txBody>
      </p:sp>
      <p:sp>
        <p:nvSpPr>
          <p:cNvPr id="51" name="Google Shape;269;p38">
            <a:extLst>
              <a:ext uri="{FF2B5EF4-FFF2-40B4-BE49-F238E27FC236}">
                <a16:creationId xmlns:a16="http://schemas.microsoft.com/office/drawing/2014/main" id="{D04C618E-854A-8C0F-1CD3-0C00D110B9C0}"/>
              </a:ext>
            </a:extLst>
          </p:cNvPr>
          <p:cNvSpPr/>
          <p:nvPr/>
        </p:nvSpPr>
        <p:spPr>
          <a:xfrm>
            <a:off x="1530060" y="3058953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5641;p63">
            <a:extLst>
              <a:ext uri="{FF2B5EF4-FFF2-40B4-BE49-F238E27FC236}">
                <a16:creationId xmlns:a16="http://schemas.microsoft.com/office/drawing/2014/main" id="{3BB54972-A920-DFCB-09B0-7E7653789DEB}"/>
              </a:ext>
            </a:extLst>
          </p:cNvPr>
          <p:cNvGrpSpPr/>
          <p:nvPr/>
        </p:nvGrpSpPr>
        <p:grpSpPr>
          <a:xfrm>
            <a:off x="1585842" y="3116107"/>
            <a:ext cx="347435" cy="345534"/>
            <a:chOff x="3527780" y="2885263"/>
            <a:chExt cx="347435" cy="345534"/>
          </a:xfrm>
          <a:solidFill>
            <a:schemeClr val="bg1"/>
          </a:solidFill>
        </p:grpSpPr>
        <p:sp>
          <p:nvSpPr>
            <p:cNvPr id="28" name="Google Shape;5642;p63">
              <a:extLst>
                <a:ext uri="{FF2B5EF4-FFF2-40B4-BE49-F238E27FC236}">
                  <a16:creationId xmlns:a16="http://schemas.microsoft.com/office/drawing/2014/main" id="{D872D162-9D2B-9055-5049-EB70B7D82DED}"/>
                </a:ext>
              </a:extLst>
            </p:cNvPr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" name="Google Shape;5643;p63">
              <a:extLst>
                <a:ext uri="{FF2B5EF4-FFF2-40B4-BE49-F238E27FC236}">
                  <a16:creationId xmlns:a16="http://schemas.microsoft.com/office/drawing/2014/main" id="{5E2D961A-483B-EBB8-D379-EF601973B1AA}"/>
                </a:ext>
              </a:extLst>
            </p:cNvPr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" name="Google Shape;5644;p63">
              <a:extLst>
                <a:ext uri="{FF2B5EF4-FFF2-40B4-BE49-F238E27FC236}">
                  <a16:creationId xmlns:a16="http://schemas.microsoft.com/office/drawing/2014/main" id="{E7F8A5EF-5374-83D3-8357-C246563FB01B}"/>
                </a:ext>
              </a:extLst>
            </p:cNvPr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1" name="Google Shape;5645;p63">
              <a:extLst>
                <a:ext uri="{FF2B5EF4-FFF2-40B4-BE49-F238E27FC236}">
                  <a16:creationId xmlns:a16="http://schemas.microsoft.com/office/drawing/2014/main" id="{3E6C9495-2AF5-9263-9D8F-D92263891AB1}"/>
                </a:ext>
              </a:extLst>
            </p:cNvPr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2" name="Google Shape;5646;p63">
              <a:extLst>
                <a:ext uri="{FF2B5EF4-FFF2-40B4-BE49-F238E27FC236}">
                  <a16:creationId xmlns:a16="http://schemas.microsoft.com/office/drawing/2014/main" id="{47A24D69-620A-49A9-DFA0-F331563BCB84}"/>
                </a:ext>
              </a:extLst>
            </p:cNvPr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3" name="Google Shape;5647;p63">
              <a:extLst>
                <a:ext uri="{FF2B5EF4-FFF2-40B4-BE49-F238E27FC236}">
                  <a16:creationId xmlns:a16="http://schemas.microsoft.com/office/drawing/2014/main" id="{D4046597-76E2-E3B4-234A-D5B213583E56}"/>
                </a:ext>
              </a:extLst>
            </p:cNvPr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4" name="Google Shape;5648;p63">
              <a:extLst>
                <a:ext uri="{FF2B5EF4-FFF2-40B4-BE49-F238E27FC236}">
                  <a16:creationId xmlns:a16="http://schemas.microsoft.com/office/drawing/2014/main" id="{7979999F-C25E-845A-D590-C03EABC6E7CB}"/>
                </a:ext>
              </a:extLst>
            </p:cNvPr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" name="Google Shape;5649;p63">
              <a:extLst>
                <a:ext uri="{FF2B5EF4-FFF2-40B4-BE49-F238E27FC236}">
                  <a16:creationId xmlns:a16="http://schemas.microsoft.com/office/drawing/2014/main" id="{C419949F-93B3-F576-A543-86D048BDEE02}"/>
                </a:ext>
              </a:extLst>
            </p:cNvPr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" name="Google Shape;5650;p63">
              <a:extLst>
                <a:ext uri="{FF2B5EF4-FFF2-40B4-BE49-F238E27FC236}">
                  <a16:creationId xmlns:a16="http://schemas.microsoft.com/office/drawing/2014/main" id="{A6B38E89-04CB-7C20-1B06-63B7522223AA}"/>
                </a:ext>
              </a:extLst>
            </p:cNvPr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" name="Google Shape;5651;p63">
              <a:extLst>
                <a:ext uri="{FF2B5EF4-FFF2-40B4-BE49-F238E27FC236}">
                  <a16:creationId xmlns:a16="http://schemas.microsoft.com/office/drawing/2014/main" id="{3327E21C-769A-F1AB-DC29-593413C76C98}"/>
                </a:ext>
              </a:extLst>
            </p:cNvPr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8" name="Google Shape;5652;p63">
              <a:extLst>
                <a:ext uri="{FF2B5EF4-FFF2-40B4-BE49-F238E27FC236}">
                  <a16:creationId xmlns:a16="http://schemas.microsoft.com/office/drawing/2014/main" id="{F5EA8A04-432C-2775-9B62-6B6977B1782D}"/>
                </a:ext>
              </a:extLst>
            </p:cNvPr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9" name="Google Shape;5653;p63">
              <a:extLst>
                <a:ext uri="{FF2B5EF4-FFF2-40B4-BE49-F238E27FC236}">
                  <a16:creationId xmlns:a16="http://schemas.microsoft.com/office/drawing/2014/main" id="{58EB0007-6878-0B6D-5285-49FDE6C2B876}"/>
                </a:ext>
              </a:extLst>
            </p:cNvPr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0" name="Google Shape;5654;p63">
              <a:extLst>
                <a:ext uri="{FF2B5EF4-FFF2-40B4-BE49-F238E27FC236}">
                  <a16:creationId xmlns:a16="http://schemas.microsoft.com/office/drawing/2014/main" id="{3D12AF73-3962-8016-51FE-3A844F4840C8}"/>
                </a:ext>
              </a:extLst>
            </p:cNvPr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1" name="Google Shape;5655;p63">
              <a:extLst>
                <a:ext uri="{FF2B5EF4-FFF2-40B4-BE49-F238E27FC236}">
                  <a16:creationId xmlns:a16="http://schemas.microsoft.com/office/drawing/2014/main" id="{204CC207-6876-44DD-0140-094D37B131C1}"/>
                </a:ext>
              </a:extLst>
            </p:cNvPr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2" name="Google Shape;5656;p63">
              <a:extLst>
                <a:ext uri="{FF2B5EF4-FFF2-40B4-BE49-F238E27FC236}">
                  <a16:creationId xmlns:a16="http://schemas.microsoft.com/office/drawing/2014/main" id="{C50501B5-D9B1-FBE8-CF21-29AAA5C55BD6}"/>
                </a:ext>
              </a:extLst>
            </p:cNvPr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3" name="Google Shape;5657;p63">
              <a:extLst>
                <a:ext uri="{FF2B5EF4-FFF2-40B4-BE49-F238E27FC236}">
                  <a16:creationId xmlns:a16="http://schemas.microsoft.com/office/drawing/2014/main" id="{50FD42ED-AEFD-B44F-583E-6DE09602E902}"/>
                </a:ext>
              </a:extLst>
            </p:cNvPr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" name="Google Shape;5658;p63">
              <a:extLst>
                <a:ext uri="{FF2B5EF4-FFF2-40B4-BE49-F238E27FC236}">
                  <a16:creationId xmlns:a16="http://schemas.microsoft.com/office/drawing/2014/main" id="{C09C1CD0-8870-A874-8AFF-03E90BFC5D2A}"/>
                </a:ext>
              </a:extLst>
            </p:cNvPr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" name="Google Shape;5659;p63">
              <a:extLst>
                <a:ext uri="{FF2B5EF4-FFF2-40B4-BE49-F238E27FC236}">
                  <a16:creationId xmlns:a16="http://schemas.microsoft.com/office/drawing/2014/main" id="{C94D1DDF-74A6-28E6-0781-C3061A30A758}"/>
                </a:ext>
              </a:extLst>
            </p:cNvPr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" name="Google Shape;5660;p63">
              <a:extLst>
                <a:ext uri="{FF2B5EF4-FFF2-40B4-BE49-F238E27FC236}">
                  <a16:creationId xmlns:a16="http://schemas.microsoft.com/office/drawing/2014/main" id="{2242E401-C4C8-276F-5C48-278525BECE14}"/>
                </a:ext>
              </a:extLst>
            </p:cNvPr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" name="Google Shape;5661;p63">
              <a:extLst>
                <a:ext uri="{FF2B5EF4-FFF2-40B4-BE49-F238E27FC236}">
                  <a16:creationId xmlns:a16="http://schemas.microsoft.com/office/drawing/2014/main" id="{0FA4DA12-4E9C-BBED-DE99-A9716CA89A77}"/>
                </a:ext>
              </a:extLst>
            </p:cNvPr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" name="Google Shape;5662;p63">
              <a:extLst>
                <a:ext uri="{FF2B5EF4-FFF2-40B4-BE49-F238E27FC236}">
                  <a16:creationId xmlns:a16="http://schemas.microsoft.com/office/drawing/2014/main" id="{48FAD85A-4A8E-2110-F143-08CC08A34D49}"/>
                </a:ext>
              </a:extLst>
            </p:cNvPr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" name="Google Shape;5663;p63">
              <a:extLst>
                <a:ext uri="{FF2B5EF4-FFF2-40B4-BE49-F238E27FC236}">
                  <a16:creationId xmlns:a16="http://schemas.microsoft.com/office/drawing/2014/main" id="{8B687042-4C6F-134A-D119-39390D3D5474}"/>
                </a:ext>
              </a:extLst>
            </p:cNvPr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" name="Google Shape;5664;p63">
              <a:extLst>
                <a:ext uri="{FF2B5EF4-FFF2-40B4-BE49-F238E27FC236}">
                  <a16:creationId xmlns:a16="http://schemas.microsoft.com/office/drawing/2014/main" id="{AA43AF03-8DCA-C0EF-CB80-F7DE1580E5C9}"/>
                </a:ext>
              </a:extLst>
            </p:cNvPr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18C68E2-31CB-2579-99C1-F19F5FF5153B}"/>
              </a:ext>
            </a:extLst>
          </p:cNvPr>
          <p:cNvSpPr txBox="1"/>
          <p:nvPr/>
        </p:nvSpPr>
        <p:spPr>
          <a:xfrm>
            <a:off x="8795768" y="477073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7</a:t>
            </a:r>
          </a:p>
        </p:txBody>
      </p:sp>
      <p:sp>
        <p:nvSpPr>
          <p:cNvPr id="4" name="Google Shape;270;p38">
            <a:extLst>
              <a:ext uri="{FF2B5EF4-FFF2-40B4-BE49-F238E27FC236}">
                <a16:creationId xmlns:a16="http://schemas.microsoft.com/office/drawing/2014/main" id="{8F2E8739-7C07-CFEB-4C36-B6968BFE1CED}"/>
              </a:ext>
            </a:extLst>
          </p:cNvPr>
          <p:cNvSpPr/>
          <p:nvPr/>
        </p:nvSpPr>
        <p:spPr>
          <a:xfrm>
            <a:off x="3724671" y="2043908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20;p38">
            <a:extLst>
              <a:ext uri="{FF2B5EF4-FFF2-40B4-BE49-F238E27FC236}">
                <a16:creationId xmlns:a16="http://schemas.microsoft.com/office/drawing/2014/main" id="{A778E389-6C62-8D00-F878-6E021A1EED53}"/>
              </a:ext>
            </a:extLst>
          </p:cNvPr>
          <p:cNvSpPr txBox="1">
            <a:spLocks/>
          </p:cNvSpPr>
          <p:nvPr/>
        </p:nvSpPr>
        <p:spPr>
          <a:xfrm>
            <a:off x="3012607" y="2532141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algn="ctr"/>
            <a:r>
              <a:rPr lang="it-IT"/>
              <a:t>Security </a:t>
            </a:r>
            <a:r>
              <a:rPr lang="it-IT" err="1"/>
              <a:t>Improvement</a:t>
            </a:r>
            <a:endParaRPr lang="it-IT"/>
          </a:p>
        </p:txBody>
      </p:sp>
      <p:sp>
        <p:nvSpPr>
          <p:cNvPr id="12" name="Google Shape;321;p38">
            <a:extLst>
              <a:ext uri="{FF2B5EF4-FFF2-40B4-BE49-F238E27FC236}">
                <a16:creationId xmlns:a16="http://schemas.microsoft.com/office/drawing/2014/main" id="{7EB4C23C-FC59-3CC7-6802-4C9D93F4AE2B}"/>
              </a:ext>
            </a:extLst>
          </p:cNvPr>
          <p:cNvSpPr txBox="1">
            <a:spLocks/>
          </p:cNvSpPr>
          <p:nvPr/>
        </p:nvSpPr>
        <p:spPr>
          <a:xfrm>
            <a:off x="3129157" y="3092313"/>
            <a:ext cx="1648200" cy="4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 marL="0" indent="0" algn="ctr"/>
            <a:r>
              <a:rPr lang="en-US"/>
              <a:t>In order to protect people images and data</a:t>
            </a:r>
          </a:p>
        </p:txBody>
      </p:sp>
      <p:grpSp>
        <p:nvGrpSpPr>
          <p:cNvPr id="13" name="Google Shape;4583;p62">
            <a:extLst>
              <a:ext uri="{FF2B5EF4-FFF2-40B4-BE49-F238E27FC236}">
                <a16:creationId xmlns:a16="http://schemas.microsoft.com/office/drawing/2014/main" id="{1746300E-141A-A3D8-661B-5464B6EAEAC9}"/>
              </a:ext>
            </a:extLst>
          </p:cNvPr>
          <p:cNvGrpSpPr/>
          <p:nvPr/>
        </p:nvGrpSpPr>
        <p:grpSpPr>
          <a:xfrm>
            <a:off x="3833872" y="2087487"/>
            <a:ext cx="238770" cy="371841"/>
            <a:chOff x="2722090" y="2890162"/>
            <a:chExt cx="238770" cy="371841"/>
          </a:xfrm>
          <a:solidFill>
            <a:schemeClr val="bg1"/>
          </a:solidFill>
        </p:grpSpPr>
        <p:sp>
          <p:nvSpPr>
            <p:cNvPr id="14" name="Google Shape;4584;p62">
              <a:extLst>
                <a:ext uri="{FF2B5EF4-FFF2-40B4-BE49-F238E27FC236}">
                  <a16:creationId xmlns:a16="http://schemas.microsoft.com/office/drawing/2014/main" id="{44EDB6E3-26DC-ACF5-0B7F-3F3E46AF8B53}"/>
                </a:ext>
              </a:extLst>
            </p:cNvPr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585;p62">
              <a:extLst>
                <a:ext uri="{FF2B5EF4-FFF2-40B4-BE49-F238E27FC236}">
                  <a16:creationId xmlns:a16="http://schemas.microsoft.com/office/drawing/2014/main" id="{B029816C-DA98-EEF2-7150-8C9A9284EF03}"/>
                </a:ext>
              </a:extLst>
            </p:cNvPr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586;p62">
              <a:extLst>
                <a:ext uri="{FF2B5EF4-FFF2-40B4-BE49-F238E27FC236}">
                  <a16:creationId xmlns:a16="http://schemas.microsoft.com/office/drawing/2014/main" id="{CF061112-DF65-E38C-6515-9760A6672BA4}"/>
                </a:ext>
              </a:extLst>
            </p:cNvPr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magine 16" descr="Immagine che contiene Carattere, testo, Elementi grafici, bianco&#10;&#10;Descrizione generata automaticamente">
            <a:extLst>
              <a:ext uri="{FF2B5EF4-FFF2-40B4-BE49-F238E27FC236}">
                <a16:creationId xmlns:a16="http://schemas.microsoft.com/office/drawing/2014/main" id="{4108ABA9-8318-A884-ADC7-CE46CC04E7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48" t="26735" r="-813" b="28748"/>
          <a:stretch/>
        </p:blipFill>
        <p:spPr>
          <a:xfrm>
            <a:off x="6480123" y="4011628"/>
            <a:ext cx="2014340" cy="593655"/>
          </a:xfrm>
          <a:prstGeom prst="rect">
            <a:avLst/>
          </a:prstGeom>
        </p:spPr>
      </p:pic>
      <p:sp>
        <p:nvSpPr>
          <p:cNvPr id="578" name="Google Shape;578;p51"/>
          <p:cNvSpPr/>
          <p:nvPr/>
        </p:nvSpPr>
        <p:spPr>
          <a:xfrm rot="5400000">
            <a:off x="970832" y="818837"/>
            <a:ext cx="2910871" cy="3494396"/>
          </a:xfrm>
          <a:prstGeom prst="rect">
            <a:avLst/>
          </a:prstGeom>
          <a:solidFill>
            <a:schemeClr val="accent1">
              <a:alpha val="617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/>
          </a:p>
        </p:txBody>
      </p:sp>
      <p:pic>
        <p:nvPicPr>
          <p:cNvPr id="2" name="Immagine 1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69D94CF1-247F-D244-8F4C-9AE63C0B978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231" b="542"/>
          <a:stretch/>
        </p:blipFill>
        <p:spPr>
          <a:xfrm>
            <a:off x="5125378" y="612954"/>
            <a:ext cx="2883892" cy="1299962"/>
          </a:xfrm>
          <a:prstGeom prst="rect">
            <a:avLst/>
          </a:prstGeom>
        </p:spPr>
      </p:pic>
      <p:sp>
        <p:nvSpPr>
          <p:cNvPr id="579" name="Google Shape;579;p51"/>
          <p:cNvSpPr txBox="1">
            <a:spLocks noGrp="1"/>
          </p:cNvSpPr>
          <p:nvPr>
            <p:ph type="subTitle" idx="1"/>
          </p:nvPr>
        </p:nvSpPr>
        <p:spPr>
          <a:xfrm>
            <a:off x="915244" y="2022798"/>
            <a:ext cx="2174737" cy="6027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Does anyone have any questions?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">
              <a:solidFill>
                <a:schemeClr val="lt1"/>
              </a:solidFill>
            </a:endParaRPr>
          </a:p>
        </p:txBody>
      </p:sp>
      <p:sp>
        <p:nvSpPr>
          <p:cNvPr id="580" name="Google Shape;580;p51"/>
          <p:cNvSpPr txBox="1">
            <a:spLocks noGrp="1"/>
          </p:cNvSpPr>
          <p:nvPr>
            <p:ph type="ctrTitle"/>
          </p:nvPr>
        </p:nvSpPr>
        <p:spPr>
          <a:xfrm>
            <a:off x="915244" y="1266604"/>
            <a:ext cx="1981448" cy="6693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" sz="3000">
                <a:solidFill>
                  <a:schemeClr val="lt1"/>
                </a:solidFill>
              </a:rPr>
              <a:t>THANKS !</a:t>
            </a:r>
            <a:endParaRPr sz="3000">
              <a:solidFill>
                <a:schemeClr val="lt1"/>
              </a:solidFill>
            </a:endParaRPr>
          </a:p>
        </p:txBody>
      </p:sp>
      <p:grpSp>
        <p:nvGrpSpPr>
          <p:cNvPr id="587" name="Google Shape;587;p51"/>
          <p:cNvGrpSpPr/>
          <p:nvPr/>
        </p:nvGrpSpPr>
        <p:grpSpPr>
          <a:xfrm>
            <a:off x="961054" y="2741755"/>
            <a:ext cx="346024" cy="345674"/>
            <a:chOff x="4201447" y="3817349"/>
            <a:chExt cx="346024" cy="345674"/>
          </a:xfrm>
        </p:grpSpPr>
        <p:sp>
          <p:nvSpPr>
            <p:cNvPr id="588" name="Google Shape;588;p51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89" name="Google Shape;589;p51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E20462F-A13C-A8B4-E936-7AB4A1142273}"/>
              </a:ext>
            </a:extLst>
          </p:cNvPr>
          <p:cNvSpPr txBox="1"/>
          <p:nvPr/>
        </p:nvSpPr>
        <p:spPr>
          <a:xfrm>
            <a:off x="1308953" y="2776547"/>
            <a:ext cx="19863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Catamaran Light"/>
                <a:cs typeface="Catamaran Light"/>
              </a:rPr>
              <a:t>https://x.com/CPSschool20</a:t>
            </a:r>
            <a:endParaRPr lang="it-IT">
              <a:solidFill>
                <a:schemeClr val="bg1"/>
              </a:solidFill>
            </a:endParaRPr>
          </a:p>
        </p:txBody>
      </p:sp>
      <p:grpSp>
        <p:nvGrpSpPr>
          <p:cNvPr id="5" name="Google Shape;7693;p66">
            <a:extLst>
              <a:ext uri="{FF2B5EF4-FFF2-40B4-BE49-F238E27FC236}">
                <a16:creationId xmlns:a16="http://schemas.microsoft.com/office/drawing/2014/main" id="{707059A2-2230-1ECF-0FBC-4BADE7AA7A7C}"/>
              </a:ext>
            </a:extLst>
          </p:cNvPr>
          <p:cNvGrpSpPr/>
          <p:nvPr/>
        </p:nvGrpSpPr>
        <p:grpSpPr>
          <a:xfrm>
            <a:off x="950764" y="3318805"/>
            <a:ext cx="346056" cy="345674"/>
            <a:chOff x="3752358" y="3817349"/>
            <a:chExt cx="346056" cy="345674"/>
          </a:xfrm>
          <a:solidFill>
            <a:schemeClr val="bg1"/>
          </a:solidFill>
        </p:grpSpPr>
        <p:sp>
          <p:nvSpPr>
            <p:cNvPr id="6" name="Google Shape;7694;p66">
              <a:extLst>
                <a:ext uri="{FF2B5EF4-FFF2-40B4-BE49-F238E27FC236}">
                  <a16:creationId xmlns:a16="http://schemas.microsoft.com/office/drawing/2014/main" id="{BEEAE90F-5C26-CBA6-0837-2618362AEE16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695;p66">
              <a:extLst>
                <a:ext uri="{FF2B5EF4-FFF2-40B4-BE49-F238E27FC236}">
                  <a16:creationId xmlns:a16="http://schemas.microsoft.com/office/drawing/2014/main" id="{8DD814BD-FF97-2471-C209-CE11A9C2B7A1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696;p66">
              <a:extLst>
                <a:ext uri="{FF2B5EF4-FFF2-40B4-BE49-F238E27FC236}">
                  <a16:creationId xmlns:a16="http://schemas.microsoft.com/office/drawing/2014/main" id="{5728688C-4F2F-41CB-4E7F-758D22094FEE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697;p66">
              <a:extLst>
                <a:ext uri="{FF2B5EF4-FFF2-40B4-BE49-F238E27FC236}">
                  <a16:creationId xmlns:a16="http://schemas.microsoft.com/office/drawing/2014/main" id="{35F624F7-8896-A5A6-A702-D0394B26F44C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A5DFA15-E184-6B12-E2A6-3B6BB09D10F8}"/>
              </a:ext>
            </a:extLst>
          </p:cNvPr>
          <p:cNvSpPr txBox="1"/>
          <p:nvPr/>
        </p:nvSpPr>
        <p:spPr>
          <a:xfrm>
            <a:off x="1306187" y="3260467"/>
            <a:ext cx="210219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Catamaran Light"/>
                <a:cs typeface="Catamaran Light"/>
              </a:rPr>
              <a:t>https://www.linkedin.com/in/cps-summer-school-840703240/</a:t>
            </a:r>
            <a:endParaRPr lang="it-IT">
              <a:solidFill>
                <a:schemeClr val="bg1"/>
              </a:solidFill>
            </a:endParaRPr>
          </a:p>
        </p:txBody>
      </p:sp>
      <p:pic>
        <p:nvPicPr>
          <p:cNvPr id="10" name="Immagine 9" descr="Immagine che contiene schizzo, disegno, clipart, Line art&#10;&#10;Descrizione generata automaticamente">
            <a:extLst>
              <a:ext uri="{FF2B5EF4-FFF2-40B4-BE49-F238E27FC236}">
                <a16:creationId xmlns:a16="http://schemas.microsoft.com/office/drawing/2014/main" id="{B89E6423-91E3-DBDC-778E-CA9166460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1891" y="2478854"/>
            <a:ext cx="1096663" cy="1012592"/>
          </a:xfrm>
          <a:prstGeom prst="rect">
            <a:avLst/>
          </a:prstGeom>
        </p:spPr>
      </p:pic>
      <p:pic>
        <p:nvPicPr>
          <p:cNvPr id="12" name="Immagine 11" descr="Immagine che contiene spazio, costellazione, oscurità, astronomia&#10;&#10;Descrizione generata automaticamente">
            <a:extLst>
              <a:ext uri="{FF2B5EF4-FFF2-40B4-BE49-F238E27FC236}">
                <a16:creationId xmlns:a16="http://schemas.microsoft.com/office/drawing/2014/main" id="{143B5460-9F10-E63F-DBFE-D303C54734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8283" y="3839305"/>
            <a:ext cx="1026758" cy="932792"/>
          </a:xfrm>
          <a:prstGeom prst="rect">
            <a:avLst/>
          </a:prstGeom>
        </p:spPr>
      </p:pic>
      <p:pic>
        <p:nvPicPr>
          <p:cNvPr id="14" name="Immagine 13" descr="Immagine che contiene cerchio, logo, Carattere&#10;&#10;Descrizione generata automaticamente">
            <a:extLst>
              <a:ext uri="{FF2B5EF4-FFF2-40B4-BE49-F238E27FC236}">
                <a16:creationId xmlns:a16="http://schemas.microsoft.com/office/drawing/2014/main" id="{C72E50AE-3543-8C3E-94EA-36D7C55F5A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76505" y="2481004"/>
            <a:ext cx="1027156" cy="1009395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A38CF31-104E-F9BB-3CD2-2CD3B134B9E2}"/>
              </a:ext>
            </a:extLst>
          </p:cNvPr>
          <p:cNvSpPr txBox="1"/>
          <p:nvPr/>
        </p:nvSpPr>
        <p:spPr>
          <a:xfrm>
            <a:off x="8795768" y="477073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/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387771"/>
      </a:accent1>
      <a:accent2>
        <a:srgbClr val="212121"/>
      </a:accent2>
      <a:accent3>
        <a:srgbClr val="9ECFCB"/>
      </a:accent3>
      <a:accent4>
        <a:srgbClr val="289C91"/>
      </a:accent4>
      <a:accent5>
        <a:srgbClr val="619792"/>
      </a:accent5>
      <a:accent6>
        <a:srgbClr val="384C4B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534</Words>
  <Application>Microsoft Macintosh PowerPoint</Application>
  <PresentationFormat>On-screen Show (16:9)</PresentationFormat>
  <Paragraphs>79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Livvic</vt:lpstr>
      <vt:lpstr>Aptos Display</vt:lpstr>
      <vt:lpstr>Roboto</vt:lpstr>
      <vt:lpstr>Courier New</vt:lpstr>
      <vt:lpstr>Catamaran Light</vt:lpstr>
      <vt:lpstr>Aptos</vt:lpstr>
      <vt:lpstr>Catamaran Medium</vt:lpstr>
      <vt:lpstr>Arial</vt:lpstr>
      <vt:lpstr>Engineering Project Proposal by Slidesgo</vt:lpstr>
      <vt:lpstr>Personalizza struttura</vt:lpstr>
      <vt:lpstr>HEADS UP!</vt:lpstr>
      <vt:lpstr>ALESSANDRO</vt:lpstr>
      <vt:lpstr>INTRODUCTION</vt:lpstr>
      <vt:lpstr>Our Solution</vt:lpstr>
      <vt:lpstr>PowerPoint Presentation</vt:lpstr>
      <vt:lpstr>AI MODELS</vt:lpstr>
      <vt:lpstr>FUTURE WORKS</vt:lpstr>
      <vt:lpstr>THANKS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Wiese  Philip</cp:lastModifiedBy>
  <cp:revision>4</cp:revision>
  <dcterms:modified xsi:type="dcterms:W3CDTF">2024-09-21T23:33:36Z</dcterms:modified>
</cp:coreProperties>
</file>

<file path=docProps/thumbnail.jpeg>
</file>